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7" r:id="rId2"/>
    <p:sldId id="323" r:id="rId3"/>
    <p:sldId id="298" r:id="rId4"/>
    <p:sldId id="299" r:id="rId5"/>
    <p:sldId id="300"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1" r:id="rId27"/>
    <p:sldId id="322" r:id="rId28"/>
    <p:sldId id="261" r:id="rId29"/>
    <p:sldId id="262" r:id="rId30"/>
    <p:sldId id="263" r:id="rId31"/>
    <p:sldId id="265" r:id="rId32"/>
    <p:sldId id="266" r:id="rId33"/>
    <p:sldId id="267" r:id="rId34"/>
    <p:sldId id="268" r:id="rId35"/>
    <p:sldId id="269" r:id="rId36"/>
    <p:sldId id="270" r:id="rId37"/>
    <p:sldId id="271" r:id="rId38"/>
    <p:sldId id="272" r:id="rId39"/>
    <p:sldId id="273" r:id="rId40"/>
    <p:sldId id="274" r:id="rId41"/>
    <p:sldId id="275" r:id="rId42"/>
    <p:sldId id="276" r:id="rId43"/>
    <p:sldId id="277" r:id="rId44"/>
    <p:sldId id="278" r:id="rId45"/>
    <p:sldId id="279" r:id="rId46"/>
    <p:sldId id="280" r:id="rId47"/>
    <p:sldId id="281" r:id="rId48"/>
    <p:sldId id="282" r:id="rId49"/>
    <p:sldId id="283" r:id="rId50"/>
    <p:sldId id="284" r:id="rId51"/>
    <p:sldId id="285" r:id="rId52"/>
    <p:sldId id="286" r:id="rId53"/>
    <p:sldId id="287" r:id="rId54"/>
    <p:sldId id="288" r:id="rId55"/>
    <p:sldId id="289" r:id="rId56"/>
    <p:sldId id="290" r:id="rId57"/>
    <p:sldId id="291" r:id="rId58"/>
    <p:sldId id="292" r:id="rId59"/>
    <p:sldId id="296" r:id="rId60"/>
    <p:sldId id="293" r:id="rId61"/>
    <p:sldId id="294" r:id="rId62"/>
    <p:sldId id="295" r:id="rId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3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43E1147-839A-4519-862A-92DB2B36BB8B}"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171612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3E1147-839A-4519-862A-92DB2B36BB8B}"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1238855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3E1147-839A-4519-862A-92DB2B36BB8B}"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2543888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3E1147-839A-4519-862A-92DB2B36BB8B}"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59141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3E1147-839A-4519-862A-92DB2B36BB8B}"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4237329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3E1147-839A-4519-862A-92DB2B36BB8B}"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249042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43E1147-839A-4519-862A-92DB2B36BB8B}" type="datetimeFigureOut">
              <a:rPr lang="en-US" smtClean="0"/>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1610101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43E1147-839A-4519-862A-92DB2B36BB8B}" type="datetimeFigureOut">
              <a:rPr lang="en-US" smtClean="0"/>
              <a:t>9/23/2024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1647091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3E1147-839A-4519-862A-92DB2B36BB8B}" type="datetimeFigureOut">
              <a:rPr lang="en-US" smtClean="0"/>
              <a:t>9/23/2024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3665117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3E1147-839A-4519-862A-92DB2B36BB8B}"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3191970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3E1147-839A-4519-862A-92DB2B36BB8B}"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9E79B-B9FB-4D2D-99E5-A0751B893850}" type="slidenum">
              <a:rPr lang="en-US" smtClean="0"/>
              <a:t>‹#›</a:t>
            </a:fld>
            <a:endParaRPr lang="en-US"/>
          </a:p>
        </p:txBody>
      </p:sp>
    </p:spTree>
    <p:extLst>
      <p:ext uri="{BB962C8B-B14F-4D97-AF65-F5344CB8AC3E}">
        <p14:creationId xmlns:p14="http://schemas.microsoft.com/office/powerpoint/2010/main" val="1341703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3E1147-839A-4519-862A-92DB2B36BB8B}" type="datetimeFigureOut">
              <a:rPr lang="en-US" smtClean="0"/>
              <a:t>9/23/2024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9E79B-B9FB-4D2D-99E5-A0751B893850}" type="slidenum">
              <a:rPr lang="en-US" smtClean="0"/>
              <a:t>‹#›</a:t>
            </a:fld>
            <a:endParaRPr lang="en-US"/>
          </a:p>
        </p:txBody>
      </p:sp>
    </p:spTree>
    <p:extLst>
      <p:ext uri="{BB962C8B-B14F-4D97-AF65-F5344CB8AC3E}">
        <p14:creationId xmlns:p14="http://schemas.microsoft.com/office/powerpoint/2010/main" val="3320488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306287" y="1175657"/>
            <a:ext cx="9588136" cy="4511562"/>
          </a:xfrm>
          <a:prstGeom prst="rect">
            <a:avLst/>
          </a:prstGeom>
        </p:spPr>
      </p:pic>
    </p:spTree>
    <p:extLst>
      <p:ext uri="{BB962C8B-B14F-4D97-AF65-F5344CB8AC3E}">
        <p14:creationId xmlns:p14="http://schemas.microsoft.com/office/powerpoint/2010/main" val="2021431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در اینترنت اشیا</a:t>
            </a:r>
            <a:endParaRPr lang="en-US" dirty="0"/>
          </a:p>
        </p:txBody>
      </p:sp>
      <p:sp>
        <p:nvSpPr>
          <p:cNvPr id="3" name="Content Placeholder 2"/>
          <p:cNvSpPr>
            <a:spLocks noGrp="1"/>
          </p:cNvSpPr>
          <p:nvPr>
            <p:ph idx="1"/>
          </p:nvPr>
        </p:nvSpPr>
        <p:spPr/>
        <p:txBody>
          <a:bodyPr/>
          <a:lstStyle/>
          <a:p>
            <a:pPr marL="0" indent="0" algn="r" rtl="1">
              <a:buNone/>
            </a:pPr>
            <a:r>
              <a:rPr lang="ar-SA" dirty="0"/>
              <a:t>اینترنت اشیا (</a:t>
            </a:r>
            <a:r>
              <a:rPr lang="en-US" dirty="0" err="1"/>
              <a:t>IoT</a:t>
            </a:r>
            <a:r>
              <a:rPr lang="ar-SA" dirty="0"/>
              <a:t>) شامل دستگاه‌های متصل به اینترنت مانند دوربین‌های امنیتی، لوازم خانگی هوشمند و سنسورها است. این دستگاه‌ها می‌توانند نقاط ضعفی در شبکه ایجاد کنند که توسط هکرها مورد سوءاستفاده قرار گیرند.</a:t>
            </a:r>
            <a:endParaRPr lang="en-US" dirty="0"/>
          </a:p>
          <a:p>
            <a:pPr marL="0" indent="0" algn="r" rtl="1">
              <a:buNone/>
            </a:pPr>
            <a:r>
              <a:rPr lang="en-US" dirty="0"/>
              <a:t> </a:t>
            </a:r>
          </a:p>
          <a:p>
            <a:pPr marL="0" indent="0" algn="r" rtl="1">
              <a:buNone/>
            </a:pPr>
            <a:r>
              <a:rPr lang="ar-SA" dirty="0"/>
              <a:t>برای امنیت در اینترنت اشیا، کلمات عبور پیش‌فرض دستگاه‌ها را تغییر دهید و به‌روزرسانی‌های امنیتی را به‌موقع اعمال کنید. شبکه خانگی خود را با استفاده از رمزگذاری </a:t>
            </a:r>
            <a:r>
              <a:rPr lang="en-US" dirty="0"/>
              <a:t>WPA3</a:t>
            </a:r>
            <a:r>
              <a:rPr lang="ar-SA" dirty="0"/>
              <a:t> محافظت کنید و دستگاه‌های غیرضروری را از شبکه جدا کنید.</a:t>
            </a:r>
            <a:endParaRPr lang="en-US" dirty="0"/>
          </a:p>
          <a:p>
            <a:pPr marL="0" indent="0" algn="r" rtl="1">
              <a:buNone/>
            </a:pPr>
            <a:endParaRPr lang="en-US" dirty="0"/>
          </a:p>
        </p:txBody>
      </p:sp>
    </p:spTree>
    <p:extLst>
      <p:ext uri="{BB962C8B-B14F-4D97-AF65-F5344CB8AC3E}">
        <p14:creationId xmlns:p14="http://schemas.microsoft.com/office/powerpoint/2010/main" val="2001299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حفاظت از کودکان در فضای مجازی</a:t>
            </a:r>
            <a:endParaRPr lang="en-US" dirty="0"/>
          </a:p>
        </p:txBody>
      </p:sp>
      <p:sp>
        <p:nvSpPr>
          <p:cNvPr id="3" name="Content Placeholder 2"/>
          <p:cNvSpPr>
            <a:spLocks noGrp="1"/>
          </p:cNvSpPr>
          <p:nvPr>
            <p:ph idx="1"/>
          </p:nvPr>
        </p:nvSpPr>
        <p:spPr/>
        <p:txBody>
          <a:bodyPr/>
          <a:lstStyle/>
          <a:p>
            <a:pPr marL="0" indent="0" algn="r" rtl="1">
              <a:buNone/>
            </a:pPr>
            <a:r>
              <a:rPr lang="ar-SA" dirty="0"/>
              <a:t>کودکان و نوجوانان در فضای مجازی در معرض خطرات مختلفی مانند سوءاستفاده، آزار و دسترسی به محتوای نامناسب هستند. عدم آگاهی از تهدیدات می‌تواند پیامدهای جدی برای سلامت روانی و جسمی آن‌ها داشته باشد.</a:t>
            </a:r>
            <a:endParaRPr lang="en-US" dirty="0"/>
          </a:p>
          <a:p>
            <a:pPr marL="0" indent="0" algn="r" rtl="1">
              <a:buNone/>
            </a:pPr>
            <a:r>
              <a:rPr lang="en-US" dirty="0"/>
              <a:t> </a:t>
            </a:r>
          </a:p>
          <a:p>
            <a:pPr marL="0" indent="0" algn="r" rtl="1">
              <a:buNone/>
            </a:pPr>
            <a:r>
              <a:rPr lang="ar-SA" dirty="0"/>
              <a:t>والدین باید با نظارت بر فعالیت‌های آنلاین فرزندان خود و آموزش اصول ایمنی به آن‌ها، از کودکان در برابر تهدیدات محافظت کنند. استفاده از نرم‌افزارهای کنترل والدین و ایجاد فضای گفتگو درباره تجربیات آنلاین می‌تواند به افزایش امنیت کمک کند.</a:t>
            </a:r>
            <a:endParaRPr lang="en-US" dirty="0"/>
          </a:p>
          <a:p>
            <a:pPr marL="0" indent="0" algn="r" rtl="1">
              <a:buNone/>
            </a:pPr>
            <a:r>
              <a:rPr lang="en-US" dirty="0"/>
              <a:t> </a:t>
            </a:r>
          </a:p>
          <a:p>
            <a:pPr marL="0" indent="0" algn="r">
              <a:buNone/>
            </a:pPr>
            <a:endParaRPr lang="en-US" dirty="0"/>
          </a:p>
        </p:txBody>
      </p:sp>
    </p:spTree>
    <p:extLst>
      <p:ext uri="{BB962C8B-B14F-4D97-AF65-F5344CB8AC3E}">
        <p14:creationId xmlns:p14="http://schemas.microsoft.com/office/powerpoint/2010/main" val="3804935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بدافزارها و نرم‌افزارهای جاسوسی</a:t>
            </a:r>
            <a:endParaRPr lang="en-US" dirty="0"/>
          </a:p>
        </p:txBody>
      </p:sp>
      <p:sp>
        <p:nvSpPr>
          <p:cNvPr id="3" name="Content Placeholder 2"/>
          <p:cNvSpPr>
            <a:spLocks noGrp="1"/>
          </p:cNvSpPr>
          <p:nvPr>
            <p:ph idx="1"/>
          </p:nvPr>
        </p:nvSpPr>
        <p:spPr/>
        <p:txBody>
          <a:bodyPr/>
          <a:lstStyle/>
          <a:p>
            <a:pPr marL="0" indent="0" algn="r" rtl="1">
              <a:buNone/>
            </a:pPr>
            <a:r>
              <a:rPr lang="en-US" dirty="0"/>
              <a:t> </a:t>
            </a:r>
          </a:p>
          <a:p>
            <a:pPr marL="0" indent="0" algn="r" rtl="1">
              <a:buNone/>
            </a:pPr>
            <a:r>
              <a:rPr lang="ar-SA" dirty="0"/>
              <a:t>بدافزارها و نرم‌افزارهای جاسوسی می‌توانند به سیستم‌های کامپیوتری نفوذ کرده و اطلاعات حساس را سرقت کنند. این نرم‌افزارها ممکن است از طریق دانلودهای ناامن، پیوست‌های ایمیل یا وب‌سایت‌های مخرب وارد سیستم شوند.</a:t>
            </a:r>
            <a:endParaRPr lang="en-US" dirty="0"/>
          </a:p>
          <a:p>
            <a:pPr marL="0" indent="0" algn="r" rtl="1">
              <a:buNone/>
            </a:pPr>
            <a:r>
              <a:rPr lang="en-US" dirty="0"/>
              <a:t> </a:t>
            </a:r>
          </a:p>
          <a:p>
            <a:pPr marL="0" indent="0" algn="r" rtl="1">
              <a:buNone/>
            </a:pPr>
            <a:r>
              <a:rPr lang="ar-SA" dirty="0"/>
              <a:t>برای مقابله با این تهدیدات، از نرم‌افزارهای آنتی‌ویروس و ضدجاسوسی معتبر استفاده کنید و آن‌ها را به‌روزرسانی نگه دارید. از کلیک بر روی لینک‌ها و پیوست‌های ناشناخته خودداری کنید و تنظیمات امنیتی مرورگر خود را تقویت نمایید.</a:t>
            </a:r>
            <a:endParaRPr lang="en-US" dirty="0"/>
          </a:p>
          <a:p>
            <a:pPr marL="0" indent="0" algn="r">
              <a:buNone/>
            </a:pPr>
            <a:endParaRPr lang="en-US" dirty="0"/>
          </a:p>
        </p:txBody>
      </p:sp>
    </p:spTree>
    <p:extLst>
      <p:ext uri="{BB962C8B-B14F-4D97-AF65-F5344CB8AC3E}">
        <p14:creationId xmlns:p14="http://schemas.microsoft.com/office/powerpoint/2010/main" val="2765184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فیشینگ و روش‌های مقابله</a:t>
            </a:r>
            <a:endParaRPr lang="en-US" dirty="0"/>
          </a:p>
        </p:txBody>
      </p:sp>
      <p:sp>
        <p:nvSpPr>
          <p:cNvPr id="3" name="Content Placeholder 2"/>
          <p:cNvSpPr>
            <a:spLocks noGrp="1"/>
          </p:cNvSpPr>
          <p:nvPr>
            <p:ph idx="1"/>
          </p:nvPr>
        </p:nvSpPr>
        <p:spPr/>
        <p:txBody>
          <a:bodyPr/>
          <a:lstStyle/>
          <a:p>
            <a:pPr marL="0" indent="0" algn="r" rtl="1">
              <a:buNone/>
            </a:pPr>
            <a:r>
              <a:rPr lang="ar-SA" dirty="0"/>
              <a:t>فیشینگ یک روش کلاهبرداری است که در آن مجرمان تلاش می‌کنند با جعل هویت یک نهاد معتبر، اطلاعات حساس کاربران را به دست آورند. این حملات می‌تواند از طریق ایمیل، پیامک یا تماس تلفنی انجام شود.</a:t>
            </a:r>
            <a:endParaRPr lang="en-US" dirty="0"/>
          </a:p>
          <a:p>
            <a:pPr marL="0" indent="0" algn="r" rtl="1">
              <a:buNone/>
            </a:pPr>
            <a:r>
              <a:rPr lang="en-US" dirty="0"/>
              <a:t> </a:t>
            </a:r>
          </a:p>
          <a:p>
            <a:pPr marL="0" indent="0" algn="r" rtl="1">
              <a:buNone/>
            </a:pPr>
            <a:r>
              <a:rPr lang="ar-SA" dirty="0"/>
              <a:t>برای جلوگیری از فیشینگ، همیشه آدرس ایمیل و وب‌سایت‌ها را بررسی کنید و به درخواست‌های مشکوک پاسخ ندهید. اطلاعات حساس خود را تنها در وب‌سایت‌های امن و معتبر وارد کنید و از ابزارهای فیلتر فیشینگ در مرورگرها استفاده نمایید.</a:t>
            </a:r>
            <a:endParaRPr lang="en-US" dirty="0"/>
          </a:p>
          <a:p>
            <a:pPr marL="0" indent="0" algn="r" rtl="1">
              <a:buNone/>
            </a:pPr>
            <a:r>
              <a:rPr lang="en-US" dirty="0"/>
              <a:t> </a:t>
            </a:r>
          </a:p>
          <a:p>
            <a:endParaRPr lang="en-US" dirty="0"/>
          </a:p>
        </p:txBody>
      </p:sp>
    </p:spTree>
    <p:extLst>
      <p:ext uri="{BB962C8B-B14F-4D97-AF65-F5344CB8AC3E}">
        <p14:creationId xmlns:p14="http://schemas.microsoft.com/office/powerpoint/2010/main" val="3329762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استفاده از </a:t>
            </a:r>
            <a:r>
              <a:rPr lang="en-US" dirty="0"/>
              <a:t>VPN</a:t>
            </a:r>
          </a:p>
        </p:txBody>
      </p:sp>
      <p:sp>
        <p:nvSpPr>
          <p:cNvPr id="3" name="Content Placeholder 2"/>
          <p:cNvSpPr>
            <a:spLocks noGrp="1"/>
          </p:cNvSpPr>
          <p:nvPr>
            <p:ph idx="1"/>
          </p:nvPr>
        </p:nvSpPr>
        <p:spPr/>
        <p:txBody>
          <a:bodyPr/>
          <a:lstStyle/>
          <a:p>
            <a:pPr marL="0" indent="0" algn="r" rtl="1">
              <a:buNone/>
            </a:pPr>
            <a:r>
              <a:rPr lang="ar-SA" dirty="0"/>
              <a:t>شبکه خصوصی مجازی (</a:t>
            </a:r>
            <a:r>
              <a:rPr lang="en-US" dirty="0"/>
              <a:t>VPN</a:t>
            </a:r>
            <a:r>
              <a:rPr lang="ar-SA" dirty="0"/>
              <a:t>) ابزاری است که با رمزگذاری اتصال اینترنت، حریم خصوصی و امنیت کاربران را افزایش می‌دهد. </a:t>
            </a:r>
            <a:r>
              <a:rPr lang="en-US" dirty="0"/>
              <a:t>VPN</a:t>
            </a:r>
            <a:r>
              <a:rPr lang="ar-SA" dirty="0"/>
              <a:t> می‌تواند از نظارت و ردیابی فعالیت‌های آنلاین توسط اشخاص ثالث جلوگیری کند.</a:t>
            </a:r>
            <a:endParaRPr lang="en-US" dirty="0"/>
          </a:p>
          <a:p>
            <a:pPr marL="0" indent="0" algn="r" rtl="1">
              <a:buNone/>
            </a:pPr>
            <a:r>
              <a:rPr lang="en-US" dirty="0"/>
              <a:t> </a:t>
            </a:r>
          </a:p>
          <a:p>
            <a:pPr marL="0" indent="0" algn="r" rtl="1">
              <a:buNone/>
            </a:pPr>
            <a:r>
              <a:rPr lang="ar-SA" dirty="0"/>
              <a:t>استفاده از </a:t>
            </a:r>
            <a:r>
              <a:rPr lang="en-US" dirty="0"/>
              <a:t>VPN</a:t>
            </a:r>
            <a:r>
              <a:rPr lang="ar-SA" dirty="0"/>
              <a:t> به‌ویژه در شبکه‌های وای‌فای عمومی توصیه می‌شود. هنگام انتخاب سرویس </a:t>
            </a:r>
            <a:r>
              <a:rPr lang="en-US" dirty="0"/>
              <a:t>VPN</a:t>
            </a:r>
            <a:r>
              <a:rPr lang="ar-SA" dirty="0"/>
              <a:t>، به اعتبار و سیاست‌های حریم خصوصی ارائه‌دهنده توجه کنید تا از حفاظت واقعی اطلاعات خود اطمینان حاصل نمایید.</a:t>
            </a:r>
            <a:endParaRPr lang="en-US" dirty="0"/>
          </a:p>
          <a:p>
            <a:pPr marL="0" indent="0" algn="r">
              <a:buNone/>
            </a:pPr>
            <a:endParaRPr lang="en-US" dirty="0"/>
          </a:p>
        </p:txBody>
      </p:sp>
    </p:spTree>
    <p:extLst>
      <p:ext uri="{BB962C8B-B14F-4D97-AF65-F5344CB8AC3E}">
        <p14:creationId xmlns:p14="http://schemas.microsoft.com/office/powerpoint/2010/main" val="3850829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مدیریت کلمات عبور</a:t>
            </a:r>
            <a:endParaRPr lang="en-US" dirty="0"/>
          </a:p>
        </p:txBody>
      </p:sp>
      <p:sp>
        <p:nvSpPr>
          <p:cNvPr id="3" name="Content Placeholder 2"/>
          <p:cNvSpPr>
            <a:spLocks noGrp="1"/>
          </p:cNvSpPr>
          <p:nvPr>
            <p:ph idx="1"/>
          </p:nvPr>
        </p:nvSpPr>
        <p:spPr/>
        <p:txBody>
          <a:bodyPr/>
          <a:lstStyle/>
          <a:p>
            <a:pPr marL="0" indent="0" algn="r" rtl="1">
              <a:buNone/>
            </a:pPr>
            <a:r>
              <a:rPr lang="ar-SA" dirty="0"/>
              <a:t>کلمات عبور اولین خط دفاعی در برابر دسترسی غیرمجاز به حساب‌های آنلاین هستند. استفاده از کلمات عبور ضعیف یا تکراری می‌تواند امنیت شما را به خطر بیندازد.</a:t>
            </a:r>
            <a:endParaRPr lang="en-US" dirty="0"/>
          </a:p>
          <a:p>
            <a:pPr marL="0" indent="0" algn="r" rtl="1">
              <a:buNone/>
            </a:pPr>
            <a:r>
              <a:rPr lang="en-US" dirty="0"/>
              <a:t> </a:t>
            </a:r>
          </a:p>
          <a:p>
            <a:pPr marL="0" indent="0" algn="r" rtl="1">
              <a:buNone/>
            </a:pPr>
            <a:r>
              <a:rPr lang="ar-SA" dirty="0"/>
              <a:t>برای مدیریت کلمات عبور، از رمزهای قوی و منحصر به فرد برای هر حساب استفاده کنید. می‌توانید از نرم‌افزارهای مدیریت کلمات عبور برای ذخیره و تولید رمزهای پیچیده بهره ببرید. همچنین، احراز هویت دو مرحله‌ای را در حساب‌های مهم خود فعال کنید</a:t>
            </a:r>
            <a:endParaRPr lang="en-US" dirty="0"/>
          </a:p>
        </p:txBody>
      </p:sp>
    </p:spTree>
    <p:extLst>
      <p:ext uri="{BB962C8B-B14F-4D97-AF65-F5344CB8AC3E}">
        <p14:creationId xmlns:p14="http://schemas.microsoft.com/office/powerpoint/2010/main" val="1353486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به‌روزرسانی نرم‌افزارها</a:t>
            </a:r>
            <a:endParaRPr lang="en-US" dirty="0"/>
          </a:p>
        </p:txBody>
      </p:sp>
      <p:sp>
        <p:nvSpPr>
          <p:cNvPr id="3" name="Content Placeholder 2"/>
          <p:cNvSpPr>
            <a:spLocks noGrp="1"/>
          </p:cNvSpPr>
          <p:nvPr>
            <p:ph idx="1"/>
          </p:nvPr>
        </p:nvSpPr>
        <p:spPr/>
        <p:txBody>
          <a:bodyPr/>
          <a:lstStyle/>
          <a:p>
            <a:pPr marL="0" indent="0" algn="r" rtl="1">
              <a:buNone/>
            </a:pPr>
            <a:r>
              <a:rPr lang="ar-SA" dirty="0"/>
              <a:t>نرم‌افزارها و سیستم‌عامل‌ها ممکن است دارای نقاط ضعف امنیتی باشند که توسط هکرها مورد سوءاستفاده قرار می‌گیرند. به‌روزرسانی منظم این نرم‌افزارها می‌تواند این نقاط ضعف را برطرف کند.</a:t>
            </a:r>
            <a:endParaRPr lang="en-US" dirty="0"/>
          </a:p>
          <a:p>
            <a:pPr marL="0" indent="0" algn="r" rtl="1">
              <a:buNone/>
            </a:pPr>
            <a:r>
              <a:rPr lang="en-US" dirty="0"/>
              <a:t> </a:t>
            </a:r>
          </a:p>
          <a:p>
            <a:pPr marL="0" indent="0" algn="r" rtl="1">
              <a:buNone/>
            </a:pPr>
            <a:r>
              <a:rPr lang="ar-SA" dirty="0"/>
              <a:t>تنظیم سیستم برای دریافت به‌روزرسانی‌های خودکار و اطمینان از نصب آخرین نسخه‌ها، می‌تواند به حفاظت از سیستم در برابر تهدیدات جدید کمک کند. این امر شامل سیستم‌عامل، مرورگر، نرم‌افزارهای آنتی‌ویروس و سایر برنامه‌های کاربردی است.</a:t>
            </a:r>
            <a:endParaRPr lang="en-US" dirty="0"/>
          </a:p>
          <a:p>
            <a:pPr marL="0" indent="0" algn="r">
              <a:buNone/>
            </a:pPr>
            <a:endParaRPr lang="en-US" dirty="0"/>
          </a:p>
        </p:txBody>
      </p:sp>
    </p:spTree>
    <p:extLst>
      <p:ext uri="{BB962C8B-B14F-4D97-AF65-F5344CB8AC3E}">
        <p14:creationId xmlns:p14="http://schemas.microsoft.com/office/powerpoint/2010/main" val="2802234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سیاست‌های حریم خصوصی در شرکت‌ها</a:t>
            </a:r>
            <a:endParaRPr lang="en-US" dirty="0"/>
          </a:p>
        </p:txBody>
      </p:sp>
      <p:sp>
        <p:nvSpPr>
          <p:cNvPr id="3" name="Content Placeholder 2"/>
          <p:cNvSpPr>
            <a:spLocks noGrp="1"/>
          </p:cNvSpPr>
          <p:nvPr>
            <p:ph idx="1"/>
          </p:nvPr>
        </p:nvSpPr>
        <p:spPr/>
        <p:txBody>
          <a:bodyPr/>
          <a:lstStyle/>
          <a:p>
            <a:pPr marL="0" indent="0" algn="r" rtl="1">
              <a:buNone/>
            </a:pPr>
            <a:r>
              <a:rPr lang="ar-SA" dirty="0"/>
              <a:t>شرکت‌ها و سازمان‌ها نقش مهمی در حفاظت از داده‌های مشتریان دارند. سیاست‌های حریم خصوصی مشخص می‌کنند که چگونه اطلاعات جمع‌آوری، ذخیره و استفاده می‌شود.</a:t>
            </a:r>
            <a:endParaRPr lang="en-US" dirty="0"/>
          </a:p>
          <a:p>
            <a:pPr marL="0" indent="0" algn="r" rtl="1">
              <a:buNone/>
            </a:pPr>
            <a:r>
              <a:rPr lang="en-US" dirty="0"/>
              <a:t> </a:t>
            </a:r>
          </a:p>
          <a:p>
            <a:pPr marL="0" indent="0" algn="r">
              <a:buNone/>
            </a:pPr>
            <a:r>
              <a:rPr lang="ar-SA" dirty="0"/>
              <a:t>به عنوان کاربر، مطالعه سیاست‌های حریم خصوصی شرکت‌ها می‌تواند به شما کمک کند تا تصمیمات آگاهانه‌تری بگیرید. شرکت‌ها نیز با شفافیت در این زمینه می‌توانند اعتماد مشتریان را جلب کنند و از نقض‌های قانونی جلوگیری نمایند.</a:t>
            </a:r>
            <a:endParaRPr lang="en-US" dirty="0"/>
          </a:p>
        </p:txBody>
      </p:sp>
    </p:spTree>
    <p:extLst>
      <p:ext uri="{BB962C8B-B14F-4D97-AF65-F5344CB8AC3E}">
        <p14:creationId xmlns:p14="http://schemas.microsoft.com/office/powerpoint/2010/main" val="1813705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نقش آموزش در افزایش امنیت</a:t>
            </a:r>
            <a:endParaRPr lang="en-US" dirty="0"/>
          </a:p>
        </p:txBody>
      </p:sp>
      <p:sp>
        <p:nvSpPr>
          <p:cNvPr id="3" name="Content Placeholder 2"/>
          <p:cNvSpPr>
            <a:spLocks noGrp="1"/>
          </p:cNvSpPr>
          <p:nvPr>
            <p:ph idx="1"/>
          </p:nvPr>
        </p:nvSpPr>
        <p:spPr/>
        <p:txBody>
          <a:bodyPr/>
          <a:lstStyle/>
          <a:p>
            <a:pPr marL="0" indent="0" algn="r" rtl="1">
              <a:buNone/>
            </a:pPr>
            <a:r>
              <a:rPr lang="ar-SA" dirty="0"/>
              <a:t>آموزش و آگاهی‌بخشی یکی از کلیدهای اصلی در حفاظت از حریم خصوصی است. با افزایش دانش در مورد تهدیدات سایبری و روش‌های مقابله با آن‌ها، کاربران می‌توانند رفتارهای ایمن‌تری در فضای مجازی داشته باشند.</a:t>
            </a:r>
            <a:endParaRPr lang="en-US" dirty="0"/>
          </a:p>
          <a:p>
            <a:pPr marL="0" indent="0" algn="r" rtl="1">
              <a:buNone/>
            </a:pPr>
            <a:r>
              <a:rPr lang="en-US" dirty="0"/>
              <a:t> </a:t>
            </a:r>
          </a:p>
          <a:p>
            <a:pPr marL="0" indent="0" algn="r">
              <a:buNone/>
            </a:pPr>
            <a:r>
              <a:rPr lang="ar-SA" dirty="0"/>
              <a:t>برگزاری دوره‌های آموزشی، کارگاه‌ها و ارائه منابع آموزشی می‌تواند به ارتقای سطح امنیت در جامعه کمک کند. این آموزش‌ها باید به زبان ساده و قابل فهم برای همه گروه‌های سنی ارائه شود</a:t>
            </a:r>
            <a:endParaRPr lang="en-US" dirty="0"/>
          </a:p>
        </p:txBody>
      </p:sp>
    </p:spTree>
    <p:extLst>
      <p:ext uri="{BB962C8B-B14F-4D97-AF65-F5344CB8AC3E}">
        <p14:creationId xmlns:p14="http://schemas.microsoft.com/office/powerpoint/2010/main" val="32409378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حریم خصوصی در فضای ابری</a:t>
            </a:r>
            <a:endParaRPr lang="en-US" dirty="0"/>
          </a:p>
        </p:txBody>
      </p:sp>
      <p:sp>
        <p:nvSpPr>
          <p:cNvPr id="3" name="Content Placeholder 2"/>
          <p:cNvSpPr>
            <a:spLocks noGrp="1"/>
          </p:cNvSpPr>
          <p:nvPr>
            <p:ph idx="1"/>
          </p:nvPr>
        </p:nvSpPr>
        <p:spPr/>
        <p:txBody>
          <a:bodyPr/>
          <a:lstStyle/>
          <a:p>
            <a:pPr marL="0" indent="0" algn="r" rtl="1">
              <a:buNone/>
            </a:pPr>
            <a:r>
              <a:rPr lang="ar-SA" dirty="0"/>
              <a:t>فضای ابری امکان ذخیره‌سازی و دسترسی به داده‌ها از هر مکان را فراهم می‌کند، اما می‌تواند چالش‌های حریم خصوصی را نیز به همراه داشته باشد. داده‌های ذخیره شده در سرورهای ابری ممکن است در معرض دسترسی غیرمجاز یا نقض‌های امنیتی قرار گیرند.</a:t>
            </a:r>
            <a:endParaRPr lang="en-US" dirty="0"/>
          </a:p>
          <a:p>
            <a:pPr marL="0" indent="0" algn="r" rtl="1">
              <a:buNone/>
            </a:pPr>
            <a:r>
              <a:rPr lang="en-US" dirty="0"/>
              <a:t> </a:t>
            </a:r>
          </a:p>
          <a:p>
            <a:pPr marL="0" indent="0" algn="r" rtl="1">
              <a:buNone/>
            </a:pPr>
            <a:r>
              <a:rPr lang="ar-SA" dirty="0"/>
              <a:t>برای حفاظت از اطلاعات در فضای ابری، از ارائه‌دهندگان خدمات معتبر استفاده کنید و تنظیمات حریم خصوصی و امنیتی را به‌دقت بررسی کنید. رمزگذاری داده‌ها قبل از آپلود و استفاده از احراز هویت قوی می‌تواند به افزایش امنیت کمک کند.</a:t>
            </a:r>
            <a:endParaRPr lang="en-US" dirty="0"/>
          </a:p>
          <a:p>
            <a:pPr marL="0" indent="0" algn="r">
              <a:buNone/>
            </a:pPr>
            <a:endParaRPr lang="en-US" dirty="0"/>
          </a:p>
        </p:txBody>
      </p:sp>
    </p:spTree>
    <p:extLst>
      <p:ext uri="{BB962C8B-B14F-4D97-AF65-F5344CB8AC3E}">
        <p14:creationId xmlns:p14="http://schemas.microsoft.com/office/powerpoint/2010/main" val="4136663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r" rtl="1">
              <a:buNone/>
            </a:pPr>
            <a:r>
              <a:rPr lang="ar-SA" dirty="0"/>
              <a:t>حریم خصوصی در فضای مجازی یک موضوع پیچیده و چندبعدی است که نیاز به توجه و اقدام جدی دارد. با درک تهدیدات موجود و استفاده از راهکارهای حفاظتی، می‌توانیم از اطلاعات خود محافظت کنیم و از تجربه‌ای امن‌تر در فضای آنلاین لذت ببریم.</a:t>
            </a:r>
            <a:endParaRPr lang="en-US" dirty="0"/>
          </a:p>
          <a:p>
            <a:pPr marL="0" indent="0" algn="r" rtl="1">
              <a:buNone/>
            </a:pPr>
            <a:r>
              <a:rPr lang="en-US" dirty="0"/>
              <a:t> </a:t>
            </a:r>
          </a:p>
          <a:p>
            <a:pPr marL="0" indent="0" algn="r" rtl="1">
              <a:buNone/>
            </a:pPr>
            <a:r>
              <a:rPr lang="ar-SA" dirty="0"/>
              <a:t>همکاری میان کاربران، شرکت‌ها و دولت‌ها برای ایجاد استانداردها و فرهنگ امنیتی قوی ضروری است. با مسئولیت‌پذیری و آگاهی، آینده‌ای امن‌تر و حریم خصوصی بهتر را برای خود و نسل‌های آینده تضمین کنیم.</a:t>
            </a:r>
            <a:endParaRPr lang="en-US" dirty="0"/>
          </a:p>
          <a:p>
            <a:pPr rtl="1"/>
            <a:r>
              <a:rPr lang="en-US" dirty="0"/>
              <a:t> </a:t>
            </a:r>
          </a:p>
          <a:p>
            <a:endParaRPr lang="en-US" dirty="0"/>
          </a:p>
        </p:txBody>
      </p:sp>
    </p:spTree>
    <p:extLst>
      <p:ext uri="{BB962C8B-B14F-4D97-AF65-F5344CB8AC3E}">
        <p14:creationId xmlns:p14="http://schemas.microsoft.com/office/powerpoint/2010/main" val="15162607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تأثیر شبکه‌های وای‌فای عمومی</a:t>
            </a:r>
            <a:endParaRPr lang="en-US" dirty="0"/>
          </a:p>
        </p:txBody>
      </p:sp>
      <p:sp>
        <p:nvSpPr>
          <p:cNvPr id="3" name="Content Placeholder 2"/>
          <p:cNvSpPr>
            <a:spLocks noGrp="1"/>
          </p:cNvSpPr>
          <p:nvPr>
            <p:ph idx="1"/>
          </p:nvPr>
        </p:nvSpPr>
        <p:spPr/>
        <p:txBody>
          <a:bodyPr/>
          <a:lstStyle/>
          <a:p>
            <a:pPr marL="0" indent="0" algn="r" rtl="1">
              <a:buNone/>
            </a:pPr>
            <a:r>
              <a:rPr lang="ar-SA" dirty="0"/>
              <a:t>استفاده از شبکه‌های وای‌فای عمومی ممکن است خطراتی را برای حریم خصوصی به همراه داشته باشد. این شبکه‌ها اغلب ناامن هستند و می‌توانند توسط هکرها برای رهگیری اطلاعات استفاده شوند.</a:t>
            </a:r>
            <a:endParaRPr lang="en-US" dirty="0"/>
          </a:p>
          <a:p>
            <a:pPr marL="0" indent="0" algn="r" rtl="1">
              <a:buNone/>
            </a:pPr>
            <a:r>
              <a:rPr lang="en-US" dirty="0"/>
              <a:t> </a:t>
            </a:r>
          </a:p>
          <a:p>
            <a:pPr marL="0" indent="0" algn="r" rtl="1">
              <a:buNone/>
            </a:pPr>
            <a:r>
              <a:rPr lang="ar-SA" dirty="0"/>
              <a:t>برای کاهش خطرات، از اتصال به شبکه‌های وای‌فای عمومی بدون رمز عبور خودداری کنید. در صورت نیاز به استفاده، از </a:t>
            </a:r>
            <a:r>
              <a:rPr lang="en-US" dirty="0"/>
              <a:t>VPN</a:t>
            </a:r>
            <a:r>
              <a:rPr lang="ar-SA" dirty="0"/>
              <a:t> برای رمزگذاری اتصال خود استفاده کنید و از انجام تراکنش‌های حساس مانند بانکداری آنلاین پرهیز نمایید.</a:t>
            </a:r>
            <a:endParaRPr lang="en-US" dirty="0"/>
          </a:p>
          <a:p>
            <a:pPr marL="0" indent="0" algn="r">
              <a:buNone/>
            </a:pPr>
            <a:endParaRPr lang="en-US" dirty="0"/>
          </a:p>
        </p:txBody>
      </p:sp>
    </p:spTree>
    <p:extLst>
      <p:ext uri="{BB962C8B-B14F-4D97-AF65-F5344CB8AC3E}">
        <p14:creationId xmlns:p14="http://schemas.microsoft.com/office/powerpoint/2010/main" val="2139366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تنظیمات حریم خصوصی در مرورگرها</a:t>
            </a:r>
            <a:endParaRPr lang="en-US" dirty="0"/>
          </a:p>
        </p:txBody>
      </p:sp>
      <p:sp>
        <p:nvSpPr>
          <p:cNvPr id="3" name="Content Placeholder 2"/>
          <p:cNvSpPr>
            <a:spLocks noGrp="1"/>
          </p:cNvSpPr>
          <p:nvPr>
            <p:ph idx="1"/>
          </p:nvPr>
        </p:nvSpPr>
        <p:spPr/>
        <p:txBody>
          <a:bodyPr/>
          <a:lstStyle/>
          <a:p>
            <a:pPr marL="0" indent="0" algn="r" rtl="1">
              <a:buNone/>
            </a:pPr>
            <a:r>
              <a:rPr lang="ar-SA" dirty="0"/>
              <a:t>مرورگرهای وب ابزار اصلی دسترسی به اینترنت هستند و تنظیمات حریم خصوصی آن‌ها می‌تواند تأثیر زیادی بر امنیت شما داشته باشد. کوکی‌ها، تاریخچه مرور و افزونه‌ها می‌توانند اطلاعاتی در مورد فعالیت‌های شما جمع‌آوری کنند.</a:t>
            </a:r>
            <a:endParaRPr lang="en-US" dirty="0"/>
          </a:p>
          <a:p>
            <a:pPr marL="0" indent="0" algn="r" rtl="1">
              <a:buNone/>
            </a:pPr>
            <a:r>
              <a:rPr lang="en-US" dirty="0"/>
              <a:t> </a:t>
            </a:r>
          </a:p>
          <a:p>
            <a:pPr marL="0" indent="0" algn="r" rtl="1">
              <a:buNone/>
            </a:pPr>
            <a:r>
              <a:rPr lang="ar-SA" dirty="0"/>
              <a:t>با تنظیم مرورگر برای مسدود کردن کوکی‌های شخص ثالث، پاک کردن منظم تاریخچه و استفاده از حالت مرور خصوصی، می‌توانید حریم خصوصی خود را بهبود بخشید. همچنین، از افزونه‌های امنیتی معتبر برای محافظت بیشتر استفاده کنید.</a:t>
            </a:r>
            <a:endParaRPr lang="en-US" dirty="0"/>
          </a:p>
          <a:p>
            <a:pPr marL="0" indent="0" algn="r">
              <a:buNone/>
            </a:pPr>
            <a:endParaRPr lang="en-US" dirty="0"/>
          </a:p>
        </p:txBody>
      </p:sp>
    </p:spTree>
    <p:extLst>
      <p:ext uri="{BB962C8B-B14F-4D97-AF65-F5344CB8AC3E}">
        <p14:creationId xmlns:p14="http://schemas.microsoft.com/office/powerpoint/2010/main" val="2778312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حفاظت از داده‌های مالی</a:t>
            </a:r>
            <a:endParaRPr lang="en-US" dirty="0"/>
          </a:p>
        </p:txBody>
      </p:sp>
      <p:sp>
        <p:nvSpPr>
          <p:cNvPr id="3" name="Content Placeholder 2"/>
          <p:cNvSpPr>
            <a:spLocks noGrp="1"/>
          </p:cNvSpPr>
          <p:nvPr>
            <p:ph idx="1"/>
          </p:nvPr>
        </p:nvSpPr>
        <p:spPr/>
        <p:txBody>
          <a:bodyPr/>
          <a:lstStyle/>
          <a:p>
            <a:pPr marL="0" indent="0" algn="r" rtl="1">
              <a:buNone/>
            </a:pPr>
            <a:r>
              <a:rPr lang="ar-SA" dirty="0"/>
              <a:t>اطلاعات مالی مانند شماره کارت اعتباری و حساب بانکی از حساس‌ترین داده‌ها هستند. سرقت این اطلاعات می‌تواند به خسارات مالی جدی منجر شود.</a:t>
            </a:r>
            <a:endParaRPr lang="en-US" dirty="0"/>
          </a:p>
          <a:p>
            <a:pPr marL="0" indent="0" algn="r" rtl="1">
              <a:buNone/>
            </a:pPr>
            <a:r>
              <a:rPr lang="en-US" dirty="0"/>
              <a:t> </a:t>
            </a:r>
          </a:p>
          <a:p>
            <a:pPr marL="0" indent="0" algn="r" rtl="1">
              <a:buNone/>
            </a:pPr>
            <a:r>
              <a:rPr lang="ar-SA" dirty="0"/>
              <a:t>برای حفاظت از داده‌های مالی، از وب‌سایت‌های امن با پروتکل </a:t>
            </a:r>
            <a:r>
              <a:rPr lang="en-US" dirty="0"/>
              <a:t>HTTPS</a:t>
            </a:r>
            <a:r>
              <a:rPr lang="ar-SA" dirty="0"/>
              <a:t> استفاده کنید و هرگز اطلاعات مالی خود را از طریق ایمیل یا پیام‌های ناامن ارسال نکنید. همچنین، صورت‌حساب‌های بانکی خود را به‌طور منظم بررسی کنید تا از تراکنش‌های مشکوک آگاه شوید.</a:t>
            </a:r>
            <a:endParaRPr lang="en-US" dirty="0"/>
          </a:p>
          <a:p>
            <a:pPr marL="0" indent="0" algn="r">
              <a:buNone/>
            </a:pPr>
            <a:endParaRPr lang="en-US" dirty="0"/>
          </a:p>
        </p:txBody>
      </p:sp>
    </p:spTree>
    <p:extLst>
      <p:ext uri="{BB962C8B-B14F-4D97-AF65-F5344CB8AC3E}">
        <p14:creationId xmlns:p14="http://schemas.microsoft.com/office/powerpoint/2010/main" val="4256140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مقابله با هکرها</a:t>
            </a:r>
            <a:endParaRPr lang="en-US" dirty="0"/>
          </a:p>
        </p:txBody>
      </p:sp>
      <p:sp>
        <p:nvSpPr>
          <p:cNvPr id="3" name="Content Placeholder 2"/>
          <p:cNvSpPr>
            <a:spLocks noGrp="1"/>
          </p:cNvSpPr>
          <p:nvPr>
            <p:ph idx="1"/>
          </p:nvPr>
        </p:nvSpPr>
        <p:spPr/>
        <p:txBody>
          <a:bodyPr/>
          <a:lstStyle/>
          <a:p>
            <a:pPr marL="0" indent="0" algn="r" rtl="1">
              <a:buNone/>
            </a:pPr>
            <a:r>
              <a:rPr lang="ar-SA" dirty="0"/>
              <a:t>هکرها ممکن است با استفاده از روش‌های مختلفی تلاش کنند به سیستم‌ها و اطلاعات شما دسترسی پیدا کنند. این شامل حملات مستقیم، مهندسی اجتماعی و سوءاستفاده از نقاط ضعف امنیتی است.</a:t>
            </a:r>
            <a:endParaRPr lang="en-US" dirty="0"/>
          </a:p>
          <a:p>
            <a:pPr marL="0" indent="0" algn="r" rtl="1">
              <a:buNone/>
            </a:pPr>
            <a:r>
              <a:rPr lang="en-US" dirty="0"/>
              <a:t> </a:t>
            </a:r>
          </a:p>
          <a:p>
            <a:pPr marL="0" indent="0" algn="r" rtl="1">
              <a:buNone/>
            </a:pPr>
            <a:r>
              <a:rPr lang="ar-SA" dirty="0"/>
              <a:t>برای مقابله با هکرها، سیستم‌ها و نرم‌افزارهای خود را به‌روز نگه دارید، از کلمات عبور قوی استفاده کنید و به رفتارهای آنلاین خود دقت کنید. آگاهی از روش‌های حمله و اقدامات پیشگیرانه می‌تواند به کاهش خطر نفوذ کمک کند.</a:t>
            </a:r>
            <a:endParaRPr lang="en-US" dirty="0"/>
          </a:p>
          <a:p>
            <a:pPr marL="0" indent="0" algn="r" rtl="1">
              <a:buNone/>
            </a:pPr>
            <a:r>
              <a:rPr lang="en-US" dirty="0"/>
              <a:t> </a:t>
            </a:r>
          </a:p>
        </p:txBody>
      </p:sp>
    </p:spTree>
    <p:extLst>
      <p:ext uri="{BB962C8B-B14F-4D97-AF65-F5344CB8AC3E}">
        <p14:creationId xmlns:p14="http://schemas.microsoft.com/office/powerpoint/2010/main" val="3588867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در خریدهای آنلاین</a:t>
            </a:r>
            <a:endParaRPr lang="en-US" dirty="0"/>
          </a:p>
        </p:txBody>
      </p:sp>
      <p:sp>
        <p:nvSpPr>
          <p:cNvPr id="3" name="Content Placeholder 2"/>
          <p:cNvSpPr>
            <a:spLocks noGrp="1"/>
          </p:cNvSpPr>
          <p:nvPr>
            <p:ph idx="1"/>
          </p:nvPr>
        </p:nvSpPr>
        <p:spPr/>
        <p:txBody>
          <a:bodyPr/>
          <a:lstStyle/>
          <a:p>
            <a:pPr marL="0" indent="0" algn="r" rtl="1">
              <a:buNone/>
            </a:pPr>
            <a:r>
              <a:rPr lang="ar-SA" dirty="0"/>
              <a:t>خریدهای آنلاین راحتی زیادی فراهم می‌کنند، اما ممکن است خطراتی را نیز به همراه داشته باشند. وب‌سایت‌های جعلی، سرقت اطلاعات پرداخت و کالاهای تقلبی از جمله تهدیدات موجود هستند.</a:t>
            </a:r>
            <a:endParaRPr lang="en-US" dirty="0"/>
          </a:p>
          <a:p>
            <a:pPr marL="0" indent="0" algn="r" rtl="1">
              <a:buNone/>
            </a:pPr>
            <a:r>
              <a:rPr lang="en-US" dirty="0"/>
              <a:t> </a:t>
            </a:r>
          </a:p>
          <a:p>
            <a:pPr marL="0" indent="0" algn="r" rtl="1">
              <a:buNone/>
            </a:pPr>
            <a:r>
              <a:rPr lang="ar-SA" dirty="0"/>
              <a:t>برای خرید امن، از فروشگاه‌های آنلاین معتبر و شناخته‌شده استفاده کنید. به نظرات و بازخوردهای مشتریان توجه کنید و از روش‌های پرداخت امن مانند درگاه‌های بانکی رسمی استفاده نمایید. همچنین، اطلاعات کارت اعتباری خود را در سایت‌های نامطمئن وارد نکنید.</a:t>
            </a:r>
            <a:endParaRPr lang="en-US" dirty="0"/>
          </a:p>
          <a:p>
            <a:pPr marL="0" indent="0" algn="r">
              <a:buNone/>
            </a:pPr>
            <a:endParaRPr lang="en-US" dirty="0"/>
          </a:p>
        </p:txBody>
      </p:sp>
    </p:spTree>
    <p:extLst>
      <p:ext uri="{BB962C8B-B14F-4D97-AF65-F5344CB8AC3E}">
        <p14:creationId xmlns:p14="http://schemas.microsoft.com/office/powerpoint/2010/main" val="1292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حفظ حریم خصوصی در موتورهای جستجو</a:t>
            </a:r>
            <a:endParaRPr lang="en-US" dirty="0"/>
          </a:p>
        </p:txBody>
      </p:sp>
      <p:sp>
        <p:nvSpPr>
          <p:cNvPr id="3" name="Content Placeholder 2"/>
          <p:cNvSpPr>
            <a:spLocks noGrp="1"/>
          </p:cNvSpPr>
          <p:nvPr>
            <p:ph idx="1"/>
          </p:nvPr>
        </p:nvSpPr>
        <p:spPr/>
        <p:txBody>
          <a:bodyPr/>
          <a:lstStyle/>
          <a:p>
            <a:pPr marL="0" indent="0" algn="r" rtl="1">
              <a:buNone/>
            </a:pPr>
            <a:r>
              <a:rPr lang="ar-SA" dirty="0"/>
              <a:t>موتورهای جستجو می‌توانند اطلاعات زیادی درباره شما جمع‌آوری کنند، از جمله عادات جستجو و تاریخچه وب‌گردی. این اطلاعات ممکن است برای تبلیغات هدفمند یا سایر مقاصد استفاده شود.</a:t>
            </a:r>
            <a:endParaRPr lang="en-US" dirty="0"/>
          </a:p>
          <a:p>
            <a:pPr marL="0" indent="0" algn="r" rtl="1">
              <a:buNone/>
            </a:pPr>
            <a:r>
              <a:rPr lang="en-US" dirty="0"/>
              <a:t> </a:t>
            </a:r>
          </a:p>
          <a:p>
            <a:pPr marL="0" indent="0" algn="r" rtl="1">
              <a:buNone/>
            </a:pPr>
            <a:r>
              <a:rPr lang="ar-SA" dirty="0"/>
              <a:t>برای حفظ حریم خصوصی، می‌توانید از موتورهای جستجوی متمرکز بر حریم خصوصی مانند </a:t>
            </a:r>
            <a:r>
              <a:rPr lang="en-US" dirty="0"/>
              <a:t>DuckDuckGo</a:t>
            </a:r>
            <a:r>
              <a:rPr lang="ar-SA" dirty="0"/>
              <a:t> استفاده کنید. همچنین، می‌توانید تنظیمات حریم خصوصی موتورهای جستجوی معمولی را بررسی و شخصی‌سازی نمایید تا میزان جمع‌آوری داده‌ها را کاهش دهید</a:t>
            </a:r>
            <a:endParaRPr lang="en-US" dirty="0"/>
          </a:p>
        </p:txBody>
      </p:sp>
    </p:spTree>
    <p:extLst>
      <p:ext uri="{BB962C8B-B14F-4D97-AF65-F5344CB8AC3E}">
        <p14:creationId xmlns:p14="http://schemas.microsoft.com/office/powerpoint/2010/main" val="28642184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نقش دولت‌ها در حفاظت از حریم خصوصی</a:t>
            </a:r>
            <a:endParaRPr lang="en-US" dirty="0"/>
          </a:p>
        </p:txBody>
      </p:sp>
      <p:sp>
        <p:nvSpPr>
          <p:cNvPr id="3" name="Content Placeholder 2"/>
          <p:cNvSpPr>
            <a:spLocks noGrp="1"/>
          </p:cNvSpPr>
          <p:nvPr>
            <p:ph idx="1"/>
          </p:nvPr>
        </p:nvSpPr>
        <p:spPr/>
        <p:txBody>
          <a:bodyPr/>
          <a:lstStyle/>
          <a:p>
            <a:pPr marL="0" indent="0" algn="r" rtl="1">
              <a:buNone/>
            </a:pPr>
            <a:r>
              <a:rPr lang="ar-SA" dirty="0"/>
              <a:t>دولت‌ها نقش مهمی در تعیین قوانین و مقررات مربوط به حریم خصوصی دارند. این قوانین می‌توانند استانداردهای حفاظتی را تعیین کنند و شرکت‌ها و سازمان‌ها را ملزم به رعایت آن‌ها نمایند.</a:t>
            </a:r>
            <a:endParaRPr lang="en-US" dirty="0"/>
          </a:p>
          <a:p>
            <a:pPr marL="0" indent="0" algn="r" rtl="1">
              <a:buNone/>
            </a:pPr>
            <a:r>
              <a:rPr lang="en-US" dirty="0"/>
              <a:t> </a:t>
            </a:r>
          </a:p>
          <a:p>
            <a:pPr marL="0" indent="0" algn="r" rtl="1">
              <a:buNone/>
            </a:pPr>
            <a:r>
              <a:rPr lang="ar-SA" dirty="0"/>
              <a:t>با این حال، دولت‌ها ممکن است خود نیز به جمع‌آوری داده‌های شهروندان بپردازند. بنابراین، توازن بین امنیت ملی و حریم خصوصی فردی یک چالش مهم است که نیاز به نظارت و مشارکت عمومی دارد.</a:t>
            </a:r>
            <a:endParaRPr lang="en-US" dirty="0"/>
          </a:p>
        </p:txBody>
      </p:sp>
    </p:spTree>
    <p:extLst>
      <p:ext uri="{BB962C8B-B14F-4D97-AF65-F5344CB8AC3E}">
        <p14:creationId xmlns:p14="http://schemas.microsoft.com/office/powerpoint/2010/main" val="23170812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4219706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حفظ حریم خصوصی در خرید آنلاین</a:t>
            </a:r>
            <a:endParaRPr lang="en-US" dirty="0"/>
          </a:p>
        </p:txBody>
      </p:sp>
      <p:sp>
        <p:nvSpPr>
          <p:cNvPr id="3" name="Content Placeholder 2"/>
          <p:cNvSpPr>
            <a:spLocks noGrp="1"/>
          </p:cNvSpPr>
          <p:nvPr>
            <p:ph idx="1"/>
          </p:nvPr>
        </p:nvSpPr>
        <p:spPr/>
        <p:txBody>
          <a:bodyPr>
            <a:normAutofit lnSpcReduction="10000"/>
          </a:bodyPr>
          <a:lstStyle/>
          <a:p>
            <a:pPr lvl="0" algn="r" rtl="1"/>
            <a:r>
              <a:rPr lang="ar-SA" b="1" dirty="0"/>
              <a:t>استفاده از وب‌سایت‌های معتبر و امن</a:t>
            </a:r>
            <a:r>
              <a:rPr lang="en-US" dirty="0"/>
              <a:t>:</a:t>
            </a:r>
          </a:p>
          <a:p>
            <a:pPr lvl="1" algn="r" rtl="1"/>
            <a:r>
              <a:rPr lang="ar-SA" dirty="0"/>
              <a:t>بررسی آدرس</a:t>
            </a:r>
            <a:r>
              <a:rPr lang="en-US" dirty="0"/>
              <a:t> URL </a:t>
            </a:r>
            <a:r>
              <a:rPr lang="ar-SA" dirty="0"/>
              <a:t>برای اطمینان از</a:t>
            </a:r>
            <a:r>
              <a:rPr lang="en-US" dirty="0"/>
              <a:t> HTTPS.</a:t>
            </a:r>
          </a:p>
          <a:p>
            <a:pPr lvl="1" algn="r" rtl="1"/>
            <a:r>
              <a:rPr lang="ar-SA" dirty="0"/>
              <a:t>توجه به نماد قفل در نوار آدرس مرورگر</a:t>
            </a:r>
            <a:r>
              <a:rPr lang="en-US" dirty="0"/>
              <a:t>.</a:t>
            </a:r>
          </a:p>
          <a:p>
            <a:pPr lvl="0" algn="r" rtl="1"/>
            <a:r>
              <a:rPr lang="ar-SA" b="1" dirty="0"/>
              <a:t>استفاده از کارت‌های اعتباری مجازی یا پرداخت‌های یکبار مصرف</a:t>
            </a:r>
            <a:r>
              <a:rPr lang="en-US" dirty="0"/>
              <a:t>:</a:t>
            </a:r>
          </a:p>
          <a:p>
            <a:pPr lvl="1" algn="r" rtl="1"/>
            <a:r>
              <a:rPr lang="ar-SA" dirty="0"/>
              <a:t>محدود کردن ریسک در صورت نشت اطلاعات کارت</a:t>
            </a:r>
            <a:r>
              <a:rPr lang="en-US" dirty="0"/>
              <a:t>.</a:t>
            </a:r>
          </a:p>
          <a:p>
            <a:pPr lvl="0" algn="r" rtl="1"/>
            <a:r>
              <a:rPr lang="ar-SA" b="1" dirty="0"/>
              <a:t>اجتناب از ذخیره اطلاعات پرداخت در سایت‌ها</a:t>
            </a:r>
            <a:r>
              <a:rPr lang="en-US" dirty="0"/>
              <a:t>:</a:t>
            </a:r>
          </a:p>
          <a:p>
            <a:pPr lvl="1" algn="r" rtl="1"/>
            <a:r>
              <a:rPr lang="ar-SA" dirty="0"/>
              <a:t>وارد کردن اطلاعات کارت برای هر خرید</a:t>
            </a:r>
            <a:r>
              <a:rPr lang="en-US" dirty="0"/>
              <a:t>.</a:t>
            </a:r>
          </a:p>
          <a:p>
            <a:pPr lvl="1" algn="r" rtl="1"/>
            <a:r>
              <a:rPr lang="ar-SA" dirty="0"/>
              <a:t>عدم ذخیره اطلاعات کارت در مرورگر</a:t>
            </a:r>
            <a:r>
              <a:rPr lang="en-US" dirty="0"/>
              <a:t>.</a:t>
            </a:r>
          </a:p>
          <a:p>
            <a:pPr lvl="0" algn="r" rtl="1"/>
            <a:r>
              <a:rPr lang="ar-SA" b="1" dirty="0"/>
              <a:t>استفاده از رمزهای عبور قوی و منحصر به فرد</a:t>
            </a:r>
            <a:r>
              <a:rPr lang="en-US" dirty="0"/>
              <a:t>:</a:t>
            </a:r>
          </a:p>
          <a:p>
            <a:pPr lvl="1" algn="r" rtl="1"/>
            <a:r>
              <a:rPr lang="ar-SA" dirty="0"/>
              <a:t>ایجاد رمز عبور جداگانه برای هر سایت خرید</a:t>
            </a:r>
            <a:r>
              <a:rPr lang="en-US" dirty="0"/>
              <a:t>.</a:t>
            </a:r>
          </a:p>
          <a:p>
            <a:endParaRPr lang="en-US" dirty="0"/>
          </a:p>
        </p:txBody>
      </p:sp>
    </p:spTree>
    <p:extLst>
      <p:ext uri="{BB962C8B-B14F-4D97-AF65-F5344CB8AC3E}">
        <p14:creationId xmlns:p14="http://schemas.microsoft.com/office/powerpoint/2010/main" val="4005261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lgn="r" rtl="1"/>
            <a:r>
              <a:rPr lang="ar-SA" b="1" dirty="0"/>
              <a:t>بررسی صورتحساب‌های بانکی به طور منظم</a:t>
            </a:r>
            <a:r>
              <a:rPr lang="en-US" dirty="0"/>
              <a:t>:</a:t>
            </a:r>
          </a:p>
          <a:p>
            <a:pPr lvl="1" algn="r" rtl="1"/>
            <a:r>
              <a:rPr lang="ar-SA" dirty="0"/>
              <a:t>شناسایی سریع هرگونه تراکنش مشکوک</a:t>
            </a:r>
            <a:r>
              <a:rPr lang="en-US" dirty="0"/>
              <a:t>.</a:t>
            </a:r>
          </a:p>
          <a:p>
            <a:pPr lvl="0" algn="r" rtl="1"/>
            <a:r>
              <a:rPr lang="ar-SA" b="1" dirty="0"/>
              <a:t>احتیاط در استفاده از</a:t>
            </a:r>
            <a:r>
              <a:rPr lang="en-US" b="1" dirty="0"/>
              <a:t> Wi-Fi </a:t>
            </a:r>
            <a:r>
              <a:rPr lang="ar-SA" b="1" dirty="0"/>
              <a:t>عمومی برای خرید</a:t>
            </a:r>
            <a:r>
              <a:rPr lang="en-US" dirty="0"/>
              <a:t>:</a:t>
            </a:r>
          </a:p>
          <a:p>
            <a:pPr lvl="1" algn="r" rtl="1"/>
            <a:r>
              <a:rPr lang="ar-SA" dirty="0"/>
              <a:t>استفاده از</a:t>
            </a:r>
            <a:r>
              <a:rPr lang="en-US" dirty="0"/>
              <a:t> VPN </a:t>
            </a:r>
            <a:r>
              <a:rPr lang="ar-SA" dirty="0"/>
              <a:t>یا داده‌های موبایل برای خریدهای آنلاین</a:t>
            </a:r>
            <a:r>
              <a:rPr lang="en-US" dirty="0"/>
              <a:t>.</a:t>
            </a:r>
          </a:p>
          <a:p>
            <a:pPr lvl="0" algn="r" rtl="1"/>
            <a:r>
              <a:rPr lang="ar-SA" b="1" dirty="0"/>
              <a:t>محدود کردن اطلاعات شخصی ارائه شده</a:t>
            </a:r>
            <a:r>
              <a:rPr lang="en-US" dirty="0"/>
              <a:t>:</a:t>
            </a:r>
          </a:p>
          <a:p>
            <a:pPr lvl="1" algn="r" rtl="1"/>
            <a:r>
              <a:rPr lang="ar-SA" dirty="0"/>
              <a:t>ارائه حداقل اطلاعات مورد نیاز برای تکمیل خرید</a:t>
            </a:r>
            <a:r>
              <a:rPr lang="en-US" dirty="0"/>
              <a:t>.</a:t>
            </a:r>
          </a:p>
          <a:p>
            <a:pPr lvl="0" algn="r" rtl="1"/>
            <a:r>
              <a:rPr lang="ar-SA" b="1" dirty="0"/>
              <a:t>آگاهی از سیاست‌های حریم خصوصی فروشگاه‌های آنلاین</a:t>
            </a:r>
            <a:r>
              <a:rPr lang="en-US" dirty="0"/>
              <a:t>:</a:t>
            </a:r>
          </a:p>
          <a:p>
            <a:pPr lvl="1" algn="r" rtl="1"/>
            <a:r>
              <a:rPr lang="ar-SA" dirty="0"/>
              <a:t>بررسی نحوه استفاده و محافظت از اطلاعات شخصی</a:t>
            </a:r>
            <a:r>
              <a:rPr lang="en-US" dirty="0"/>
              <a:t>.</a:t>
            </a:r>
          </a:p>
          <a:p>
            <a:pPr algn="r" rtl="1"/>
            <a:r>
              <a:rPr lang="ar-SA" dirty="0"/>
              <a:t>نکته کلیدی: خرید آنلاین امن نیازمند ترکیبی از احتیاط، آگاهی و استفاده از ابزارهای امنیتی مناسب است</a:t>
            </a:r>
            <a:r>
              <a:rPr lang="en-US" dirty="0"/>
              <a:t>.</a:t>
            </a:r>
          </a:p>
          <a:p>
            <a:endParaRPr lang="en-US" dirty="0"/>
          </a:p>
        </p:txBody>
      </p:sp>
    </p:spTree>
    <p:extLst>
      <p:ext uri="{BB962C8B-B14F-4D97-AF65-F5344CB8AC3E}">
        <p14:creationId xmlns:p14="http://schemas.microsoft.com/office/powerpoint/2010/main" val="2710790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تهدیدات رایج در فضای مجازی</a:t>
            </a:r>
            <a:endParaRPr lang="en-US" dirty="0"/>
          </a:p>
        </p:txBody>
      </p:sp>
      <p:sp>
        <p:nvSpPr>
          <p:cNvPr id="3" name="Content Placeholder 2"/>
          <p:cNvSpPr>
            <a:spLocks noGrp="1"/>
          </p:cNvSpPr>
          <p:nvPr>
            <p:ph idx="1"/>
          </p:nvPr>
        </p:nvSpPr>
        <p:spPr/>
        <p:txBody>
          <a:bodyPr/>
          <a:lstStyle/>
          <a:p>
            <a:pPr marL="0" indent="0" algn="r" rtl="1">
              <a:buNone/>
            </a:pPr>
            <a:r>
              <a:rPr lang="ar-SA" dirty="0"/>
              <a:t>در فضای مجازی، تهدیدات متعددی وجود دارد که می‌تواند حریم خصوصی کاربران را به خطر بیندازد. از جمله این تهدیدات می‌توان به</a:t>
            </a:r>
            <a:r>
              <a:rPr lang="fa-IR" dirty="0"/>
              <a:t>:</a:t>
            </a:r>
          </a:p>
          <a:p>
            <a:pPr marL="0" indent="0" algn="r" rtl="1">
              <a:buNone/>
            </a:pPr>
            <a:r>
              <a:rPr lang="ar-SA" dirty="0"/>
              <a:t> بدافزارها، ویروس‌ها، تروجان‌ها و نرم‌افزارهای جاسوسی اشاره کرد که با هدف دسترسی به اطلاعات شخصی طراحی شده‌اند.</a:t>
            </a:r>
            <a:endParaRPr lang="en-US" dirty="0"/>
          </a:p>
          <a:p>
            <a:pPr marL="0" indent="0" algn="r" rtl="1">
              <a:buNone/>
            </a:pPr>
            <a:r>
              <a:rPr lang="en-US" dirty="0"/>
              <a:t> </a:t>
            </a:r>
          </a:p>
          <a:p>
            <a:pPr marL="0" indent="0" algn="r" rtl="1">
              <a:buNone/>
            </a:pPr>
            <a:r>
              <a:rPr lang="ar-SA" dirty="0"/>
              <a:t>حملات فیشینگ نیز یکی از روش‌های رایج برای سرقت اطلاعات کاربران است. در این حملات، مجرمان سایبری با ایجاد وب‌سایت‌ها یا ایمیل‌های جعلی، کاربران را ترغیب به ارائه اطلاعات حساس مانند کلمات عبور و شماره‌های کارت اعتباری می‌کنند</a:t>
            </a:r>
            <a:endParaRPr lang="en-US" dirty="0"/>
          </a:p>
        </p:txBody>
      </p:sp>
    </p:spTree>
    <p:extLst>
      <p:ext uri="{BB962C8B-B14F-4D97-AF65-F5344CB8AC3E}">
        <p14:creationId xmlns:p14="http://schemas.microsoft.com/office/powerpoint/2010/main" val="2141796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مدیریت هویت دیجیتال</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ar-SA" b="1" dirty="0"/>
              <a:t>درک مفهوم هویت دیجیتال</a:t>
            </a:r>
            <a:r>
              <a:rPr lang="en-US" dirty="0"/>
              <a:t>:</a:t>
            </a:r>
          </a:p>
          <a:p>
            <a:pPr lvl="1" algn="r" rtl="1"/>
            <a:r>
              <a:rPr lang="ar-SA" dirty="0"/>
              <a:t>مجموعه اطلاعات و فعالیت‌های آنلاین مرتبط با شما</a:t>
            </a:r>
            <a:r>
              <a:rPr lang="en-US" dirty="0"/>
              <a:t>.</a:t>
            </a:r>
          </a:p>
          <a:p>
            <a:pPr lvl="1" algn="r" rtl="1"/>
            <a:r>
              <a:rPr lang="ar-SA" dirty="0"/>
              <a:t>شامل حساب‌های کاربری، تاریخچه آنلاین و اطلاعات شخصی</a:t>
            </a:r>
            <a:r>
              <a:rPr lang="en-US" dirty="0"/>
              <a:t>.</a:t>
            </a:r>
          </a:p>
          <a:p>
            <a:pPr lvl="0" algn="r" rtl="1"/>
            <a:r>
              <a:rPr lang="ar-SA" b="1" dirty="0"/>
              <a:t>ایجاد و مدیریت پروفایل‌های آنلاین</a:t>
            </a:r>
            <a:r>
              <a:rPr lang="en-US" dirty="0"/>
              <a:t>:</a:t>
            </a:r>
          </a:p>
          <a:p>
            <a:pPr lvl="1" algn="r" rtl="1"/>
            <a:r>
              <a:rPr lang="ar-SA" dirty="0"/>
              <a:t>کنترل اطلاعاتی که به صورت عمومی در دسترس است</a:t>
            </a:r>
            <a:r>
              <a:rPr lang="en-US" dirty="0"/>
              <a:t>.</a:t>
            </a:r>
          </a:p>
          <a:p>
            <a:pPr lvl="1" algn="r" rtl="1"/>
            <a:r>
              <a:rPr lang="ar-SA" dirty="0"/>
              <a:t>استفاده از نام‌های مستعار برای حفظ گمنامی در صورت لزوم</a:t>
            </a:r>
            <a:r>
              <a:rPr lang="en-US" dirty="0"/>
              <a:t>.</a:t>
            </a:r>
          </a:p>
          <a:p>
            <a:pPr lvl="0" algn="r" rtl="1"/>
            <a:r>
              <a:rPr lang="ar-SA" b="1" dirty="0"/>
              <a:t>محدود کردن اطلاعات شخصی در فضای آنلاین</a:t>
            </a:r>
            <a:r>
              <a:rPr lang="en-US" dirty="0"/>
              <a:t>:</a:t>
            </a:r>
          </a:p>
          <a:p>
            <a:pPr lvl="1" algn="r" rtl="1"/>
            <a:r>
              <a:rPr lang="ar-SA" dirty="0"/>
              <a:t>اجتناب از انتشار اطلاعات حساس در پلتفرم‌های عمومی</a:t>
            </a:r>
            <a:r>
              <a:rPr lang="en-US" dirty="0"/>
              <a:t>.</a:t>
            </a:r>
          </a:p>
          <a:p>
            <a:pPr lvl="1" algn="r" rtl="1"/>
            <a:r>
              <a:rPr lang="ar-SA" dirty="0"/>
              <a:t>استفاده از تنظیمات حریم خصوصی در شبکه‌های اجتماعی</a:t>
            </a:r>
            <a:r>
              <a:rPr lang="en-US" dirty="0"/>
              <a:t>.</a:t>
            </a:r>
          </a:p>
          <a:p>
            <a:pPr lvl="0" algn="r" rtl="1"/>
            <a:r>
              <a:rPr lang="ar-SA" b="1" dirty="0"/>
              <a:t>مراقبت از اعتبار آنلاین</a:t>
            </a:r>
            <a:r>
              <a:rPr lang="en-US" dirty="0"/>
              <a:t>:</a:t>
            </a:r>
          </a:p>
          <a:p>
            <a:pPr lvl="1" algn="r" rtl="1"/>
            <a:r>
              <a:rPr lang="ar-SA" dirty="0"/>
              <a:t>نظارت بر آنچه دیگران درباره شما آنلاین می‌گویند</a:t>
            </a:r>
            <a:r>
              <a:rPr lang="en-US" dirty="0"/>
              <a:t>.</a:t>
            </a:r>
          </a:p>
          <a:p>
            <a:pPr lvl="1" algn="r" rtl="1"/>
            <a:r>
              <a:rPr lang="ar-SA" dirty="0"/>
              <a:t>استفاده از ابزارهای هشدار</a:t>
            </a:r>
            <a:r>
              <a:rPr lang="en-US" dirty="0"/>
              <a:t> Google </a:t>
            </a:r>
            <a:r>
              <a:rPr lang="ar-SA" dirty="0"/>
              <a:t>برای نام خود</a:t>
            </a:r>
            <a:r>
              <a:rPr lang="en-US" dirty="0"/>
              <a:t>.</a:t>
            </a:r>
          </a:p>
          <a:p>
            <a:endParaRPr lang="en-US" dirty="0"/>
          </a:p>
        </p:txBody>
      </p:sp>
    </p:spTree>
    <p:extLst>
      <p:ext uri="{BB962C8B-B14F-4D97-AF65-F5344CB8AC3E}">
        <p14:creationId xmlns:p14="http://schemas.microsoft.com/office/powerpoint/2010/main" val="807337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lgn="r" rtl="1"/>
            <a:r>
              <a:rPr lang="ar-SA" b="1" dirty="0"/>
              <a:t>جداسازی هویت‌های مختلف آنلاین</a:t>
            </a:r>
            <a:r>
              <a:rPr lang="en-US" dirty="0"/>
              <a:t>:</a:t>
            </a:r>
          </a:p>
          <a:p>
            <a:pPr lvl="1" algn="r" rtl="1"/>
            <a:r>
              <a:rPr lang="ar-SA" dirty="0"/>
              <a:t>استفاده از ایمیل‌ها و حساب‌های کاربری جداگانه برای اهداف مختلف</a:t>
            </a:r>
            <a:r>
              <a:rPr lang="en-US" dirty="0"/>
              <a:t>.</a:t>
            </a:r>
          </a:p>
          <a:p>
            <a:pPr lvl="1" algn="r" rtl="1"/>
            <a:r>
              <a:rPr lang="ar-SA" dirty="0"/>
              <a:t>جدا نگه داشتن هویت شخصی و حرفه‌ای</a:t>
            </a:r>
            <a:r>
              <a:rPr lang="en-US" dirty="0"/>
              <a:t>.</a:t>
            </a:r>
          </a:p>
          <a:p>
            <a:pPr lvl="0" algn="r" rtl="1"/>
            <a:r>
              <a:rPr lang="ar-SA" b="1" dirty="0"/>
              <a:t>آگاهی از حق فراموش شدن</a:t>
            </a:r>
            <a:r>
              <a:rPr lang="en-US" dirty="0"/>
              <a:t>:</a:t>
            </a:r>
          </a:p>
          <a:p>
            <a:pPr lvl="1" algn="r" rtl="1"/>
            <a:r>
              <a:rPr lang="ar-SA" dirty="0"/>
              <a:t>درخواست حذف اطلاعات شخصی از موتورهای جستجو</a:t>
            </a:r>
            <a:r>
              <a:rPr lang="en-US" dirty="0"/>
              <a:t>.</a:t>
            </a:r>
          </a:p>
          <a:p>
            <a:pPr lvl="1" algn="r" rtl="1"/>
            <a:r>
              <a:rPr lang="ar-SA" dirty="0"/>
              <a:t>آشنایی با قوانین مربوط به حذف داده‌های شخصی</a:t>
            </a:r>
            <a:r>
              <a:rPr lang="en-US" dirty="0"/>
              <a:t>.</a:t>
            </a:r>
          </a:p>
          <a:p>
            <a:pPr lvl="0" algn="r" rtl="1"/>
            <a:r>
              <a:rPr lang="ar-SA" b="1" dirty="0"/>
              <a:t>استفاده از ابزارهای مدیریت شهرت آنلاین</a:t>
            </a:r>
            <a:r>
              <a:rPr lang="en-US" dirty="0"/>
              <a:t>:</a:t>
            </a:r>
          </a:p>
          <a:p>
            <a:pPr lvl="1" algn="r" rtl="1"/>
            <a:r>
              <a:rPr lang="ar-SA" dirty="0"/>
              <a:t>نظارت بر حضور آنلاین خود</a:t>
            </a:r>
            <a:r>
              <a:rPr lang="en-US" dirty="0"/>
              <a:t>.</a:t>
            </a:r>
          </a:p>
          <a:p>
            <a:pPr lvl="1" algn="r" rtl="1"/>
            <a:r>
              <a:rPr lang="ar-SA" dirty="0"/>
              <a:t>مدیریت فعال تصویر آنلاین</a:t>
            </a:r>
            <a:r>
              <a:rPr lang="en-US" dirty="0"/>
              <a:t>.</a:t>
            </a:r>
          </a:p>
          <a:p>
            <a:pPr algn="r" rtl="1"/>
            <a:r>
              <a:rPr lang="ar-SA" dirty="0"/>
              <a:t>نکته کلیدی: مدیریت هوشمندانه هویت دیجیتال، کلید حفظ کنترل بر اطلاعات شخصی و شهرت آنلاین است</a:t>
            </a:r>
            <a:r>
              <a:rPr lang="en-US" dirty="0"/>
              <a:t>.</a:t>
            </a:r>
          </a:p>
        </p:txBody>
      </p:sp>
    </p:spTree>
    <p:extLst>
      <p:ext uri="{BB962C8B-B14F-4D97-AF65-F5344CB8AC3E}">
        <p14:creationId xmlns:p14="http://schemas.microsoft.com/office/powerpoint/2010/main" val="99442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آموزش کودکان درباره حریم خصوصی آنلاین</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ar-SA" b="1" dirty="0"/>
              <a:t>شروع آموزش از سنین پایین</a:t>
            </a:r>
            <a:r>
              <a:rPr lang="en-US" dirty="0"/>
              <a:t>:</a:t>
            </a:r>
          </a:p>
          <a:p>
            <a:pPr lvl="1" algn="r" rtl="1"/>
            <a:r>
              <a:rPr lang="ar-SA" dirty="0"/>
              <a:t>معرفی مفاهیم پایه حریم خصوصی متناسب با سن</a:t>
            </a:r>
            <a:r>
              <a:rPr lang="en-US" dirty="0"/>
              <a:t>.</a:t>
            </a:r>
          </a:p>
          <a:p>
            <a:pPr lvl="1" algn="r" rtl="1"/>
            <a:r>
              <a:rPr lang="ar-SA" dirty="0"/>
              <a:t>استفاده از مثال‌های ساده و قابل درک برای کودکان</a:t>
            </a:r>
            <a:r>
              <a:rPr lang="en-US" dirty="0"/>
              <a:t>.</a:t>
            </a:r>
          </a:p>
          <a:p>
            <a:pPr lvl="0" algn="r" rtl="1"/>
            <a:r>
              <a:rPr lang="ar-SA" b="1" dirty="0"/>
              <a:t>آموزش اهمیت اطلاعات شخصی</a:t>
            </a:r>
            <a:r>
              <a:rPr lang="en-US" dirty="0"/>
              <a:t>:</a:t>
            </a:r>
          </a:p>
          <a:p>
            <a:pPr lvl="1" algn="r" rtl="1"/>
            <a:r>
              <a:rPr lang="ar-SA" dirty="0"/>
              <a:t>توضیح اینکه چه اطلاعاتی نباید به اشتراک گذاشته شود</a:t>
            </a:r>
            <a:r>
              <a:rPr lang="en-US" dirty="0"/>
              <a:t>.</a:t>
            </a:r>
          </a:p>
          <a:p>
            <a:pPr lvl="1" algn="r" rtl="1"/>
            <a:r>
              <a:rPr lang="ar-SA" dirty="0"/>
              <a:t>آموزش تفاوت بین اطلاعات عمومی و خصوصی</a:t>
            </a:r>
            <a:r>
              <a:rPr lang="en-US" dirty="0"/>
              <a:t>.</a:t>
            </a:r>
          </a:p>
          <a:p>
            <a:pPr lvl="0" algn="r" rtl="1"/>
            <a:r>
              <a:rPr lang="ar-SA" b="1" dirty="0"/>
              <a:t>ایجاد قوانین استفاده از اینترنت</a:t>
            </a:r>
            <a:r>
              <a:rPr lang="en-US" dirty="0"/>
              <a:t>:</a:t>
            </a:r>
          </a:p>
          <a:p>
            <a:pPr lvl="1" algn="r" rtl="1"/>
            <a:r>
              <a:rPr lang="ar-SA" dirty="0"/>
              <a:t>تعیین محدودیت‌های زمانی و محتوایی برای استفاده کودکان</a:t>
            </a:r>
            <a:r>
              <a:rPr lang="en-US" dirty="0"/>
              <a:t>.</a:t>
            </a:r>
          </a:p>
          <a:p>
            <a:pPr lvl="1" algn="r" rtl="1"/>
            <a:r>
              <a:rPr lang="ar-SA" dirty="0"/>
              <a:t>نظارت بر فعالیت‌های آنلاین کودکان توسط والدین</a:t>
            </a:r>
            <a:r>
              <a:rPr lang="en-US" dirty="0"/>
              <a:t>.</a:t>
            </a:r>
          </a:p>
          <a:p>
            <a:pPr lvl="0" algn="r" rtl="1"/>
            <a:r>
              <a:rPr lang="ar-SA" b="1" dirty="0"/>
              <a:t>آموزش نحوه برخورد با غریبه‌ها در فضای آنلاین</a:t>
            </a:r>
            <a:r>
              <a:rPr lang="en-US" dirty="0"/>
              <a:t>:</a:t>
            </a:r>
          </a:p>
          <a:p>
            <a:pPr lvl="1" algn="r" rtl="1"/>
            <a:r>
              <a:rPr lang="ar-SA" dirty="0"/>
              <a:t>هشدار درباره خطرات ارتباط با افراد ناشناس</a:t>
            </a:r>
            <a:r>
              <a:rPr lang="en-US" dirty="0"/>
              <a:t>.</a:t>
            </a:r>
          </a:p>
          <a:p>
            <a:pPr lvl="1" algn="r" rtl="1"/>
            <a:r>
              <a:rPr lang="ar-SA" dirty="0"/>
              <a:t>آموزش نحوه تشخیص رفتارهای مشکوک و گزارش آن‌ها به بزرگ‌ترها</a:t>
            </a:r>
            <a:r>
              <a:rPr lang="en-US" dirty="0"/>
              <a:t>.</a:t>
            </a:r>
          </a:p>
          <a:p>
            <a:endParaRPr lang="en-US" dirty="0"/>
          </a:p>
        </p:txBody>
      </p:sp>
    </p:spTree>
    <p:extLst>
      <p:ext uri="{BB962C8B-B14F-4D97-AF65-F5344CB8AC3E}">
        <p14:creationId xmlns:p14="http://schemas.microsoft.com/office/powerpoint/2010/main" val="1948778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lgn="r" rtl="1"/>
            <a:r>
              <a:rPr lang="ar-SA" b="1" dirty="0"/>
              <a:t>معرفی ابزارهای کنترل والدین</a:t>
            </a:r>
            <a:r>
              <a:rPr lang="en-US" dirty="0"/>
              <a:t>:</a:t>
            </a:r>
          </a:p>
          <a:p>
            <a:pPr lvl="1" algn="r" rtl="1"/>
            <a:r>
              <a:rPr lang="ar-SA" dirty="0"/>
              <a:t>استفاده از نرم‌افزارهای فیلترینگ محتوا و تنظیم محدودیت‌های دسترسی در دستگاه‌ها</a:t>
            </a:r>
            <a:r>
              <a:rPr lang="en-US" dirty="0"/>
              <a:t>.</a:t>
            </a:r>
          </a:p>
          <a:p>
            <a:pPr lvl="0" algn="r" rtl="1"/>
            <a:r>
              <a:rPr lang="ar-SA" b="1" dirty="0"/>
              <a:t>تشویق به گفتگوی باز</a:t>
            </a:r>
            <a:r>
              <a:rPr lang="en-US" dirty="0"/>
              <a:t>:</a:t>
            </a:r>
          </a:p>
          <a:p>
            <a:pPr lvl="1" algn="r" rtl="1"/>
            <a:r>
              <a:rPr lang="ar-SA" dirty="0"/>
              <a:t>ایجاد فضای امن برای طرح سؤالات و نگرانی‌ها توسط کودکان</a:t>
            </a:r>
            <a:r>
              <a:rPr lang="en-US" dirty="0"/>
              <a:t>.</a:t>
            </a:r>
          </a:p>
          <a:p>
            <a:pPr lvl="1" algn="r" rtl="1"/>
            <a:r>
              <a:rPr lang="ar-SA" dirty="0"/>
              <a:t>تشویق کودکان به گزارش هرگونه تجربه ناخوشایند آنلاین به والدین</a:t>
            </a:r>
            <a:r>
              <a:rPr lang="en-US" dirty="0"/>
              <a:t>.</a:t>
            </a:r>
          </a:p>
          <a:p>
            <a:pPr lvl="0" algn="r" rtl="1"/>
            <a:r>
              <a:rPr lang="ar-SA" b="1" dirty="0"/>
              <a:t>آموزش استفاده ایمن از شبکه‌های اجتماعی</a:t>
            </a:r>
            <a:r>
              <a:rPr lang="en-US" dirty="0"/>
              <a:t>:</a:t>
            </a:r>
          </a:p>
          <a:p>
            <a:pPr lvl="1" algn="r" rtl="1"/>
            <a:r>
              <a:rPr lang="ar-SA" dirty="0"/>
              <a:t>راهنمایی در مورد تنظیمات حریم خصوصی برای حساب‌های کاربری کودکان</a:t>
            </a:r>
            <a:r>
              <a:rPr lang="en-US" dirty="0"/>
              <a:t>.</a:t>
            </a:r>
          </a:p>
          <a:p>
            <a:pPr lvl="1" algn="r" rtl="1"/>
            <a:r>
              <a:rPr lang="ar-SA" dirty="0"/>
              <a:t>آموزش تفکر انتقادی درباره محتوای به اشتراک گذاشته شده</a:t>
            </a:r>
            <a:r>
              <a:rPr lang="en-US" dirty="0"/>
              <a:t>.</a:t>
            </a:r>
          </a:p>
          <a:p>
            <a:pPr algn="r" rtl="1"/>
            <a:r>
              <a:rPr lang="ar-SA" dirty="0"/>
              <a:t>نکته کلیدی: آموزش مداوم و گفتگوی باز با کودکان درباره امنیت آنلاین، بهترین راه برای محافظت از آن‌ها در فضای دیجیتال است</a:t>
            </a:r>
            <a:r>
              <a:rPr lang="en-US" dirty="0"/>
              <a:t>.</a:t>
            </a:r>
          </a:p>
          <a:p>
            <a:endParaRPr lang="en-US" dirty="0"/>
          </a:p>
        </p:txBody>
      </p:sp>
    </p:spTree>
    <p:extLst>
      <p:ext uri="{BB962C8B-B14F-4D97-AF65-F5344CB8AC3E}">
        <p14:creationId xmlns:p14="http://schemas.microsoft.com/office/powerpoint/2010/main" val="39378111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حفظ حریم خصوصی در محل کار</a:t>
            </a:r>
            <a:endParaRPr lang="en-US" dirty="0"/>
          </a:p>
        </p:txBody>
      </p:sp>
      <p:sp>
        <p:nvSpPr>
          <p:cNvPr id="3" name="Content Placeholder 2"/>
          <p:cNvSpPr>
            <a:spLocks noGrp="1"/>
          </p:cNvSpPr>
          <p:nvPr>
            <p:ph idx="1"/>
          </p:nvPr>
        </p:nvSpPr>
        <p:spPr/>
        <p:txBody>
          <a:bodyPr>
            <a:normAutofit fontScale="85000" lnSpcReduction="20000"/>
          </a:bodyPr>
          <a:lstStyle/>
          <a:p>
            <a:pPr lvl="0" algn="r" rtl="1"/>
            <a:r>
              <a:rPr lang="ar-SA" b="1" dirty="0"/>
              <a:t>درک سیاست‌های شرکت</a:t>
            </a:r>
            <a:r>
              <a:rPr lang="en-US" dirty="0"/>
              <a:t>:</a:t>
            </a:r>
          </a:p>
          <a:p>
            <a:pPr lvl="1" algn="r" rtl="1"/>
            <a:r>
              <a:rPr lang="ar-SA" dirty="0"/>
              <a:t>آشنایی با قوانین استفاده از سیستم‌های کامپیوتری شرکت</a:t>
            </a:r>
            <a:r>
              <a:rPr lang="en-US" dirty="0"/>
              <a:t>.</a:t>
            </a:r>
          </a:p>
          <a:p>
            <a:pPr lvl="1" algn="r" rtl="1"/>
            <a:r>
              <a:rPr lang="ar-SA" dirty="0"/>
              <a:t>درک حدود نظارت کارفرما بر فعالیت‌های آنلاین کارکنان</a:t>
            </a:r>
            <a:r>
              <a:rPr lang="en-US" dirty="0"/>
              <a:t>.</a:t>
            </a:r>
          </a:p>
          <a:p>
            <a:pPr lvl="0" algn="r" rtl="1"/>
            <a:r>
              <a:rPr lang="ar-SA" b="1" dirty="0"/>
              <a:t>جداسازی امور شخصی و کاری</a:t>
            </a:r>
            <a:r>
              <a:rPr lang="en-US" dirty="0"/>
              <a:t>:</a:t>
            </a:r>
          </a:p>
          <a:p>
            <a:pPr lvl="1" algn="r" rtl="1"/>
            <a:r>
              <a:rPr lang="ar-SA" dirty="0"/>
              <a:t>استفاده از دستگاه‌ها و حساب‌های کاربری جداگانه برای امور شخصی</a:t>
            </a:r>
            <a:r>
              <a:rPr lang="en-US" dirty="0"/>
              <a:t>.</a:t>
            </a:r>
          </a:p>
          <a:p>
            <a:pPr lvl="1" algn="r" rtl="1"/>
            <a:r>
              <a:rPr lang="ar-SA" dirty="0"/>
              <a:t>اجتناب از استفاده از ایمیل کاری برای مکاتبات شخصی</a:t>
            </a:r>
            <a:r>
              <a:rPr lang="en-US" dirty="0"/>
              <a:t>.</a:t>
            </a:r>
          </a:p>
          <a:p>
            <a:pPr lvl="0" algn="r" rtl="1"/>
            <a:r>
              <a:rPr lang="ar-SA" b="1" dirty="0"/>
              <a:t>استفاده هوشمندانه از شبکه‌های اجتماعی</a:t>
            </a:r>
            <a:r>
              <a:rPr lang="en-US" dirty="0"/>
              <a:t>:</a:t>
            </a:r>
          </a:p>
          <a:p>
            <a:pPr lvl="1" algn="r" rtl="1"/>
            <a:r>
              <a:rPr lang="ar-SA" dirty="0"/>
              <a:t>احتیاط در پست‌های مرتبط با کار</a:t>
            </a:r>
            <a:r>
              <a:rPr lang="en-US" dirty="0"/>
              <a:t>.</a:t>
            </a:r>
          </a:p>
          <a:p>
            <a:pPr lvl="1" algn="r" rtl="1"/>
            <a:r>
              <a:rPr lang="ar-SA" dirty="0"/>
              <a:t>آگاهی از سیاست‌های شرکت در مورد استفاده از رسانه‌های اجتماعی</a:t>
            </a:r>
            <a:r>
              <a:rPr lang="en-US" dirty="0"/>
              <a:t>.</a:t>
            </a:r>
          </a:p>
          <a:p>
            <a:pPr lvl="0" algn="r" rtl="1"/>
            <a:r>
              <a:rPr lang="ar-SA" b="1" dirty="0"/>
              <a:t>حفاظت از اطلاعات محرمانه شرکت</a:t>
            </a:r>
            <a:r>
              <a:rPr lang="en-US" dirty="0"/>
              <a:t>:</a:t>
            </a:r>
          </a:p>
          <a:p>
            <a:pPr lvl="1" algn="r" rtl="1"/>
            <a:r>
              <a:rPr lang="ar-SA" dirty="0"/>
              <a:t>رعایت پروتکل‌های امنیتی برای اسناد حساس</a:t>
            </a:r>
            <a:r>
              <a:rPr lang="en-US" dirty="0"/>
              <a:t>.</a:t>
            </a:r>
          </a:p>
          <a:p>
            <a:pPr lvl="1" algn="r" rtl="1"/>
            <a:r>
              <a:rPr lang="ar-SA" dirty="0"/>
              <a:t>استفاده از رمزگذاری برای ارتباطات حساس</a:t>
            </a:r>
            <a:r>
              <a:rPr lang="en-US" dirty="0"/>
              <a:t>.</a:t>
            </a:r>
          </a:p>
          <a:p>
            <a:pPr algn="r" rtl="1"/>
            <a:r>
              <a:rPr lang="ar-SA" b="1" dirty="0"/>
              <a:t>نکته کلیدی</a:t>
            </a:r>
            <a:r>
              <a:rPr lang="en-US" dirty="0"/>
              <a:t>: </a:t>
            </a:r>
            <a:r>
              <a:rPr lang="ar-SA" dirty="0"/>
              <a:t>تعادل بین حفظ امنیت سازمانی و حریم خصوصی کارکنان مهم است</a:t>
            </a:r>
            <a:r>
              <a:rPr lang="en-US" dirty="0"/>
              <a:t>.</a:t>
            </a:r>
          </a:p>
          <a:p>
            <a:endParaRPr lang="en-US" dirty="0"/>
          </a:p>
        </p:txBody>
      </p:sp>
    </p:spTree>
    <p:extLst>
      <p:ext uri="{BB962C8B-B14F-4D97-AF65-F5344CB8AC3E}">
        <p14:creationId xmlns:p14="http://schemas.microsoft.com/office/powerpoint/2010/main" val="5502426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ایمن‌سازی فضاهای عمومی دیجیتال</a:t>
            </a:r>
            <a:br>
              <a:rPr lang="en-US" dirty="0"/>
            </a:br>
            <a:endParaRPr lang="en-US" dirty="0"/>
          </a:p>
        </p:txBody>
      </p:sp>
      <p:sp>
        <p:nvSpPr>
          <p:cNvPr id="3" name="Content Placeholder 2"/>
          <p:cNvSpPr>
            <a:spLocks noGrp="1"/>
          </p:cNvSpPr>
          <p:nvPr>
            <p:ph idx="1"/>
          </p:nvPr>
        </p:nvSpPr>
        <p:spPr/>
        <p:txBody>
          <a:bodyPr>
            <a:normAutofit lnSpcReduction="10000"/>
          </a:bodyPr>
          <a:lstStyle/>
          <a:p>
            <a:pPr lvl="0" algn="r" rtl="1"/>
            <a:r>
              <a:rPr lang="ar-SA" b="1" dirty="0"/>
              <a:t>استفاده از فناوری‌های شناسایی و پیشگیری از نفوذ</a:t>
            </a:r>
            <a:r>
              <a:rPr lang="en-US" dirty="0"/>
              <a:t>:</a:t>
            </a:r>
          </a:p>
          <a:p>
            <a:pPr lvl="1" algn="r" rtl="1"/>
            <a:r>
              <a:rPr lang="ar-SA" dirty="0"/>
              <a:t>سیستم‌های تشخیص نفوذ برای شناسایی تلاش‌های غیرمجاز</a:t>
            </a:r>
            <a:r>
              <a:rPr lang="en-US" dirty="0"/>
              <a:t>.</a:t>
            </a:r>
          </a:p>
          <a:p>
            <a:pPr lvl="1" algn="r" rtl="1"/>
            <a:r>
              <a:rPr lang="ar-SA" dirty="0"/>
              <a:t>فایروال‌ها برای محافظت از شبکه‌های داخلی</a:t>
            </a:r>
            <a:r>
              <a:rPr lang="en-US" dirty="0"/>
              <a:t>.</a:t>
            </a:r>
          </a:p>
          <a:p>
            <a:pPr lvl="0" algn="r" rtl="1"/>
            <a:r>
              <a:rPr lang="ar-SA" b="1" dirty="0"/>
              <a:t>آموزش کاربران</a:t>
            </a:r>
            <a:r>
              <a:rPr lang="en-US" dirty="0"/>
              <a:t>:</a:t>
            </a:r>
          </a:p>
          <a:p>
            <a:pPr lvl="1" algn="r" rtl="1"/>
            <a:r>
              <a:rPr lang="ar-SA" dirty="0"/>
              <a:t>برگزاری دوره‌های آموزشی برای کاربران در مورد تهدیدات امنیتی</a:t>
            </a:r>
            <a:r>
              <a:rPr lang="en-US" dirty="0"/>
              <a:t>.</a:t>
            </a:r>
          </a:p>
          <a:p>
            <a:pPr lvl="1" algn="r" rtl="1"/>
            <a:r>
              <a:rPr lang="ar-SA" dirty="0"/>
              <a:t>آموزش استفاده صحیح از رمزهای عبور و احراز هویت</a:t>
            </a:r>
            <a:r>
              <a:rPr lang="en-US" dirty="0"/>
              <a:t>.</a:t>
            </a:r>
          </a:p>
          <a:p>
            <a:pPr lvl="0" algn="r" rtl="1"/>
            <a:r>
              <a:rPr lang="ar-SA" b="1" dirty="0"/>
              <a:t>مدیریت دسترسی</a:t>
            </a:r>
            <a:r>
              <a:rPr lang="en-US" dirty="0"/>
              <a:t>:</a:t>
            </a:r>
          </a:p>
          <a:p>
            <a:pPr lvl="1" algn="r" rtl="1"/>
            <a:r>
              <a:rPr lang="ar-SA" dirty="0"/>
              <a:t>اعمال سیاست‌های کنترل دسترسی دقیق</a:t>
            </a:r>
            <a:r>
              <a:rPr lang="en-US" dirty="0"/>
              <a:t>.</a:t>
            </a:r>
          </a:p>
          <a:p>
            <a:pPr lvl="1" algn="r" rtl="1"/>
            <a:r>
              <a:rPr lang="ar-SA" dirty="0"/>
              <a:t>محدود کردن دسترسی به مناطق حساس تنها به افراد مجاز</a:t>
            </a:r>
            <a:r>
              <a:rPr lang="en-US" dirty="0"/>
              <a:t>.</a:t>
            </a:r>
          </a:p>
          <a:p>
            <a:pPr algn="r" rtl="1"/>
            <a:r>
              <a:rPr lang="ar-SA" b="1" dirty="0"/>
              <a:t>نکته کلیدی</a:t>
            </a:r>
            <a:r>
              <a:rPr lang="en-US" dirty="0"/>
              <a:t>: </a:t>
            </a:r>
            <a:r>
              <a:rPr lang="ar-SA" dirty="0"/>
              <a:t>ایمن‌سازی فضاهای عمومی دیجیتال نیازمند اقدامات جامع امنیتی است</a:t>
            </a:r>
            <a:r>
              <a:rPr lang="en-US" dirty="0"/>
              <a:t>.</a:t>
            </a:r>
          </a:p>
          <a:p>
            <a:endParaRPr lang="en-US" dirty="0"/>
          </a:p>
        </p:txBody>
      </p:sp>
    </p:spTree>
    <p:extLst>
      <p:ext uri="{BB962C8B-B14F-4D97-AF65-F5344CB8AC3E}">
        <p14:creationId xmlns:p14="http://schemas.microsoft.com/office/powerpoint/2010/main" val="13708017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رمزنگاری داده‌ها</a:t>
            </a:r>
            <a:endParaRPr lang="en-US" dirty="0"/>
          </a:p>
        </p:txBody>
      </p:sp>
      <p:sp>
        <p:nvSpPr>
          <p:cNvPr id="3" name="Content Placeholder 2"/>
          <p:cNvSpPr>
            <a:spLocks noGrp="1"/>
          </p:cNvSpPr>
          <p:nvPr>
            <p:ph idx="1"/>
          </p:nvPr>
        </p:nvSpPr>
        <p:spPr/>
        <p:txBody>
          <a:bodyPr>
            <a:normAutofit fontScale="77500" lnSpcReduction="20000"/>
          </a:bodyPr>
          <a:lstStyle/>
          <a:p>
            <a:pPr lvl="0" algn="r" rtl="1"/>
            <a:r>
              <a:rPr lang="ar-SA" b="1" dirty="0"/>
              <a:t>اهمیت رمزنگاری</a:t>
            </a:r>
            <a:r>
              <a:rPr lang="en-US" dirty="0"/>
              <a:t>:</a:t>
            </a:r>
          </a:p>
          <a:p>
            <a:pPr lvl="1" algn="r" rtl="1"/>
            <a:r>
              <a:rPr lang="ar-SA" dirty="0"/>
              <a:t>استفاده از رمزنگاری برای محافظت از داده‌ها در هنگام انتقال و ذخیره‌سازی</a:t>
            </a:r>
            <a:r>
              <a:rPr lang="en-US" dirty="0"/>
              <a:t>.</a:t>
            </a:r>
          </a:p>
          <a:p>
            <a:pPr lvl="1" algn="r" rtl="1"/>
            <a:r>
              <a:rPr lang="ar-SA" dirty="0"/>
              <a:t>رمزنگاری داده‌های حساس مانند اطلاعات مالی و شخصی</a:t>
            </a:r>
            <a:r>
              <a:rPr lang="en-US" dirty="0"/>
              <a:t>.</a:t>
            </a:r>
          </a:p>
          <a:p>
            <a:pPr lvl="0" algn="r" rtl="1"/>
            <a:r>
              <a:rPr lang="ar-SA" b="1" dirty="0"/>
              <a:t>انواع رمزنگاری</a:t>
            </a:r>
            <a:r>
              <a:rPr lang="en-US" dirty="0"/>
              <a:t>:</a:t>
            </a:r>
          </a:p>
          <a:p>
            <a:pPr lvl="1" algn="r" rtl="1"/>
            <a:r>
              <a:rPr lang="ar-SA" dirty="0"/>
              <a:t>رمزنگاری سمت سرور برای محافظت از داده‌ها در پایگاه‌های داده</a:t>
            </a:r>
            <a:r>
              <a:rPr lang="en-US" dirty="0"/>
              <a:t>.</a:t>
            </a:r>
          </a:p>
          <a:p>
            <a:pPr lvl="1" algn="r" rtl="1"/>
            <a:r>
              <a:rPr lang="ar-SA" dirty="0"/>
              <a:t>رمزنگاری سمت کلاینت برای اطمینان از محافظت از داده‌ها قبل از ارسال به سرور</a:t>
            </a:r>
            <a:r>
              <a:rPr lang="en-US" dirty="0"/>
              <a:t>.</a:t>
            </a:r>
          </a:p>
          <a:p>
            <a:pPr lvl="0" algn="r" rtl="1"/>
            <a:r>
              <a:rPr lang="ar-SA" b="1" dirty="0"/>
              <a:t>چالش‌های رمزنگاری</a:t>
            </a:r>
            <a:r>
              <a:rPr lang="en-US" dirty="0"/>
              <a:t>:</a:t>
            </a:r>
          </a:p>
          <a:p>
            <a:pPr lvl="1" algn="r" rtl="1"/>
            <a:r>
              <a:rPr lang="ar-SA" dirty="0"/>
              <a:t>مدیریت کلیدهای رمزنگاری و اطمینان از دسترسی امن به آن‌ها</a:t>
            </a:r>
            <a:r>
              <a:rPr lang="en-US" dirty="0"/>
              <a:t>.</a:t>
            </a:r>
          </a:p>
          <a:p>
            <a:pPr lvl="1" algn="r" rtl="1"/>
            <a:r>
              <a:rPr lang="ar-SA" dirty="0"/>
              <a:t>تأمین امنیت در برابر حملات مبتنی بر تجزیه و تحلیل رمزنگاری</a:t>
            </a:r>
            <a:r>
              <a:rPr lang="en-US" dirty="0"/>
              <a:t>.</a:t>
            </a:r>
            <a:endParaRPr lang="fa-IR" dirty="0"/>
          </a:p>
          <a:p>
            <a:pPr lvl="0" algn="r" rtl="1"/>
            <a:r>
              <a:rPr lang="ar-SA" b="1" dirty="0"/>
              <a:t>استفاده از رمزنگاری در فناوری‌های مدرن</a:t>
            </a:r>
            <a:r>
              <a:rPr lang="en-US" dirty="0"/>
              <a:t>:</a:t>
            </a:r>
          </a:p>
          <a:p>
            <a:pPr lvl="1" algn="r" rtl="1"/>
            <a:r>
              <a:rPr lang="ar-SA" dirty="0"/>
              <a:t>بلاک‌چین و رمزنگاری در معاملات امن</a:t>
            </a:r>
            <a:r>
              <a:rPr lang="en-US" dirty="0"/>
              <a:t>.</a:t>
            </a:r>
          </a:p>
          <a:p>
            <a:pPr lvl="1" algn="r" rtl="1"/>
            <a:r>
              <a:rPr lang="ar-SA" dirty="0"/>
              <a:t>استفاده از رمزنگاری در اینترنت اشیاء برای امنیت دستگاه‌ها</a:t>
            </a:r>
            <a:r>
              <a:rPr lang="en-US" dirty="0"/>
              <a:t>.</a:t>
            </a:r>
          </a:p>
          <a:p>
            <a:pPr lvl="1" algn="r" rtl="1"/>
            <a:endParaRPr lang="en-US" dirty="0"/>
          </a:p>
          <a:p>
            <a:pPr algn="r" rtl="1"/>
            <a:r>
              <a:rPr lang="ar-SA" b="1" dirty="0"/>
              <a:t>نکته کلیدی</a:t>
            </a:r>
            <a:r>
              <a:rPr lang="en-US" dirty="0"/>
              <a:t>: </a:t>
            </a:r>
            <a:r>
              <a:rPr lang="ar-SA" dirty="0"/>
              <a:t>رمزنگاری یک ابزار حیاتی برای حفظ امنیت و حریم خصوصی داده‌ها است</a:t>
            </a:r>
            <a:r>
              <a:rPr lang="en-US" dirty="0"/>
              <a:t>.</a:t>
            </a:r>
          </a:p>
        </p:txBody>
      </p:sp>
    </p:spTree>
    <p:extLst>
      <p:ext uri="{BB962C8B-B14F-4D97-AF65-F5344CB8AC3E}">
        <p14:creationId xmlns:p14="http://schemas.microsoft.com/office/powerpoint/2010/main" val="19547991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استفاده از سرویس‌های ابری با امنیت بالا</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انتخاب سرویس‌های ابری معتبر</a:t>
            </a:r>
            <a:r>
              <a:rPr lang="en-US" dirty="0"/>
              <a:t>:</a:t>
            </a:r>
          </a:p>
          <a:p>
            <a:pPr lvl="1" algn="r" rtl="1"/>
            <a:r>
              <a:rPr lang="ar-SA" dirty="0"/>
              <a:t>بررسی و انتخاب ارائه‌دهندگان خدمات ابری که استانداردهای امنیتی بالایی دارند</a:t>
            </a:r>
            <a:r>
              <a:rPr lang="en-US" dirty="0"/>
              <a:t>.</a:t>
            </a:r>
          </a:p>
          <a:p>
            <a:pPr lvl="1" algn="r" rtl="1"/>
            <a:r>
              <a:rPr lang="ar-SA" dirty="0"/>
              <a:t>مطالعه سیاست‌های حریم خصوصی و توافق‌نامه‌های سطح خدمات</a:t>
            </a:r>
            <a:r>
              <a:rPr lang="en-US" dirty="0"/>
              <a:t> (SLA).</a:t>
            </a:r>
          </a:p>
          <a:p>
            <a:pPr lvl="0" algn="r" rtl="1"/>
            <a:r>
              <a:rPr lang="ar-SA" b="1" dirty="0"/>
              <a:t>استفاده از رمزگذاری داده‌ها</a:t>
            </a:r>
            <a:r>
              <a:rPr lang="en-US" dirty="0"/>
              <a:t>:</a:t>
            </a:r>
          </a:p>
          <a:p>
            <a:pPr lvl="1" algn="r" rtl="1"/>
            <a:r>
              <a:rPr lang="ar-SA" dirty="0"/>
              <a:t>اطمینان از اینکه داده‌ها قبل از ارسال به ابر رمزگذاری شده‌اند</a:t>
            </a:r>
            <a:r>
              <a:rPr lang="en-US" dirty="0"/>
              <a:t>.</a:t>
            </a:r>
          </a:p>
          <a:p>
            <a:pPr lvl="1" algn="r" rtl="1"/>
            <a:r>
              <a:rPr lang="ar-SA" dirty="0"/>
              <a:t>استفاده از رمزگذاری سمت کلاینت برای حفظ کنترل بر کلیدهای رمزگذاری</a:t>
            </a:r>
            <a:r>
              <a:rPr lang="en-US" dirty="0"/>
              <a:t>.</a:t>
            </a:r>
          </a:p>
          <a:p>
            <a:pPr lvl="0" algn="r" rtl="1"/>
            <a:r>
              <a:rPr lang="ar-SA" b="1" dirty="0"/>
              <a:t>مدیریت دسترسی</a:t>
            </a:r>
            <a:r>
              <a:rPr lang="en-US" dirty="0"/>
              <a:t>:</a:t>
            </a:r>
          </a:p>
          <a:p>
            <a:pPr lvl="1" algn="r" rtl="1"/>
            <a:r>
              <a:rPr lang="ar-SA" dirty="0"/>
              <a:t>اعمال سیاست‌های دسترسی بر اساس نقش‌ها</a:t>
            </a:r>
            <a:r>
              <a:rPr lang="en-US" dirty="0"/>
              <a:t>.</a:t>
            </a:r>
          </a:p>
          <a:p>
            <a:pPr lvl="1" algn="r" rtl="1"/>
            <a:r>
              <a:rPr lang="ar-SA" dirty="0"/>
              <a:t>استفاده از احراز هویت چندعاملی برای دسترسی به سرویس‌های ابری</a:t>
            </a:r>
            <a:r>
              <a:rPr lang="en-US" dirty="0"/>
              <a:t>.</a:t>
            </a:r>
          </a:p>
          <a:p>
            <a:pPr lvl="0" algn="r" rtl="1"/>
            <a:r>
              <a:rPr lang="ar-SA" b="1" dirty="0"/>
              <a:t>نظارت و لاگ گیری فعالیت‌ها</a:t>
            </a:r>
            <a:r>
              <a:rPr lang="en-US" dirty="0"/>
              <a:t>:</a:t>
            </a:r>
          </a:p>
          <a:p>
            <a:pPr lvl="1" algn="r" rtl="1"/>
            <a:r>
              <a:rPr lang="ar-SA" dirty="0"/>
              <a:t>ردیابی و ثبت تمام دسترسی‌ها و تغییرات داده‌ها در سرویس‌های ابری</a:t>
            </a:r>
            <a:r>
              <a:rPr lang="en-US" dirty="0"/>
              <a:t>.</a:t>
            </a:r>
          </a:p>
          <a:p>
            <a:pPr lvl="1" algn="r" rtl="1"/>
            <a:r>
              <a:rPr lang="ar-SA" dirty="0"/>
              <a:t>استفاده از ابزارهای تجزیه و تحلیل برای شناسایی الگوهای غیرمعمول فعالیت</a:t>
            </a:r>
            <a:r>
              <a:rPr lang="en-US" dirty="0"/>
              <a:t>.</a:t>
            </a:r>
          </a:p>
          <a:p>
            <a:pPr lvl="0" algn="r" rtl="1"/>
            <a:r>
              <a:rPr lang="ar-SA" b="1" dirty="0"/>
              <a:t>استراتژی‌های پشتیبان و بازیابی</a:t>
            </a:r>
            <a:r>
              <a:rPr lang="en-US" dirty="0"/>
              <a:t>:</a:t>
            </a:r>
          </a:p>
          <a:p>
            <a:pPr lvl="1" algn="r" rtl="1"/>
            <a:r>
              <a:rPr lang="ar-SA" dirty="0"/>
              <a:t>اطمینان از وجود طرح‌های پشتیبان برای مواجهه با خطرات داده‌ها</a:t>
            </a:r>
            <a:r>
              <a:rPr lang="en-US" dirty="0"/>
              <a:t>.</a:t>
            </a:r>
          </a:p>
          <a:p>
            <a:pPr lvl="1" algn="r" rtl="1"/>
            <a:r>
              <a:rPr lang="ar-SA" dirty="0"/>
              <a:t>تست دوره‌ای توانایی بازیابی داده‌ها پس از یک حادثه</a:t>
            </a:r>
            <a:r>
              <a:rPr lang="en-US" dirty="0"/>
              <a:t>.</a:t>
            </a:r>
          </a:p>
          <a:p>
            <a:pPr algn="r" rtl="1"/>
            <a:r>
              <a:rPr lang="ar-SA" b="1" dirty="0"/>
              <a:t>نکته کلیدی</a:t>
            </a:r>
            <a:r>
              <a:rPr lang="en-US" dirty="0"/>
              <a:t>: </a:t>
            </a:r>
            <a:r>
              <a:rPr lang="ar-SA" dirty="0"/>
              <a:t>استفاده از سرویس‌های ابری با امنیت بالا می‌تواند به تقویت امنیت داده‌ها و حریم خصوصی کمک کند، اما نیاز به اجرای دقیق سیاست‌ها و کنترل‌های امنیتی دارد</a:t>
            </a:r>
            <a:r>
              <a:rPr lang="en-US" dirty="0"/>
              <a:t>.</a:t>
            </a:r>
          </a:p>
          <a:p>
            <a:endParaRPr lang="en-US" dirty="0"/>
          </a:p>
        </p:txBody>
      </p:sp>
    </p:spTree>
    <p:extLst>
      <p:ext uri="{BB962C8B-B14F-4D97-AF65-F5344CB8AC3E}">
        <p14:creationId xmlns:p14="http://schemas.microsoft.com/office/powerpoint/2010/main" val="38765658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مقابله با حملات سایبری</a:t>
            </a:r>
            <a:br>
              <a:rPr lang="fa-IR"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شناسایی انواع حملات سایبری</a:t>
            </a:r>
            <a:r>
              <a:rPr lang="en-US" dirty="0"/>
              <a:t>:</a:t>
            </a:r>
          </a:p>
          <a:p>
            <a:pPr lvl="1" algn="r" rtl="1"/>
            <a:r>
              <a:rPr lang="ar-SA" dirty="0"/>
              <a:t>فهمیدن حملات رایج مانند فیشینگ، رنسامور (باج‌افزار)، و حملات</a:t>
            </a:r>
            <a:r>
              <a:rPr lang="en-US" dirty="0"/>
              <a:t> </a:t>
            </a:r>
            <a:r>
              <a:rPr lang="en-US" dirty="0" err="1"/>
              <a:t>DDoS</a:t>
            </a:r>
            <a:r>
              <a:rPr lang="en-US" dirty="0"/>
              <a:t>.</a:t>
            </a:r>
          </a:p>
          <a:p>
            <a:pPr lvl="1" algn="r" rtl="1"/>
            <a:r>
              <a:rPr lang="ar-SA" dirty="0"/>
              <a:t>آشنایی با نشانه‌ها و روش‌های مقابله با هر نوع حمله</a:t>
            </a:r>
            <a:r>
              <a:rPr lang="en-US" dirty="0"/>
              <a:t>.</a:t>
            </a:r>
          </a:p>
          <a:p>
            <a:pPr lvl="0" algn="r" rtl="1"/>
            <a:r>
              <a:rPr lang="ar-SA" b="1" dirty="0"/>
              <a:t>آموزش کارکنان و افراد مرتبط</a:t>
            </a:r>
            <a:r>
              <a:rPr lang="en-US" dirty="0"/>
              <a:t>:</a:t>
            </a:r>
          </a:p>
          <a:p>
            <a:pPr lvl="1" algn="r" rtl="1"/>
            <a:r>
              <a:rPr lang="ar-SA" dirty="0"/>
              <a:t>برگزاری دوره‌های آموزشی برای کارکنان در مورد شناسایی تلاش‌های فیشینگ و دیگر تهدیدات امنیتی</a:t>
            </a:r>
            <a:r>
              <a:rPr lang="en-US" dirty="0"/>
              <a:t>.</a:t>
            </a:r>
          </a:p>
          <a:p>
            <a:pPr lvl="1" algn="r" rtl="1"/>
            <a:r>
              <a:rPr lang="ar-SA" dirty="0"/>
              <a:t>تاکید بر اهمیت به‌روزرسانی‌های امنیتی و استفاده از احراز هویت چند عاملی</a:t>
            </a:r>
            <a:r>
              <a:rPr lang="en-US" dirty="0"/>
              <a:t>.</a:t>
            </a:r>
          </a:p>
          <a:p>
            <a:pPr lvl="0" algn="r" rtl="1"/>
            <a:r>
              <a:rPr lang="ar-SA" b="1" dirty="0"/>
              <a:t>استفاده از نرم‌افزارهای امنیتی</a:t>
            </a:r>
            <a:r>
              <a:rPr lang="en-US" dirty="0"/>
              <a:t>:</a:t>
            </a:r>
          </a:p>
          <a:p>
            <a:pPr lvl="1" algn="r" rtl="1"/>
            <a:r>
              <a:rPr lang="ar-SA" dirty="0"/>
              <a:t>نصب آنتی‌ویروس‌ها و آنتی‌مالورها و به‌روز نگه داشتن آنها</a:t>
            </a:r>
            <a:r>
              <a:rPr lang="en-US" dirty="0"/>
              <a:t>.</a:t>
            </a:r>
          </a:p>
          <a:p>
            <a:pPr lvl="1" algn="r" rtl="1"/>
            <a:r>
              <a:rPr lang="ar-SA" dirty="0"/>
              <a:t>استفاده از فایروال‌ها و سایر ابزارهای امنیتی برای محافظت از شبکه‌ها</a:t>
            </a:r>
            <a:r>
              <a:rPr lang="en-US" dirty="0"/>
              <a:t>.</a:t>
            </a:r>
          </a:p>
          <a:p>
            <a:pPr lvl="0" algn="r" rtl="1"/>
            <a:r>
              <a:rPr lang="ar-SA" b="1" dirty="0"/>
              <a:t>برنامه‌ریزی برای مدیریت بحران</a:t>
            </a:r>
            <a:r>
              <a:rPr lang="en-US" dirty="0"/>
              <a:t>:</a:t>
            </a:r>
          </a:p>
          <a:p>
            <a:pPr lvl="1" algn="r" rtl="1"/>
            <a:r>
              <a:rPr lang="ar-SA" dirty="0"/>
              <a:t>تدوین طرح‌های مدیریت بحران برای واکنش سریع در صورت حمله سایبری</a:t>
            </a:r>
            <a:r>
              <a:rPr lang="en-US" dirty="0"/>
              <a:t>.</a:t>
            </a:r>
          </a:p>
          <a:p>
            <a:pPr lvl="1" algn="r" rtl="1"/>
            <a:r>
              <a:rPr lang="ar-SA" dirty="0"/>
              <a:t>ایجاد تیم پاسخ به حوادث برای رسیدگی فوری به تهدیدات</a:t>
            </a:r>
            <a:r>
              <a:rPr lang="en-US" dirty="0"/>
              <a:t>.</a:t>
            </a:r>
          </a:p>
          <a:p>
            <a:pPr lvl="0" algn="r" rtl="1"/>
            <a:r>
              <a:rPr lang="ar-SA" b="1" dirty="0"/>
              <a:t>ممیزی و نظارت دوره‌ای</a:t>
            </a:r>
            <a:r>
              <a:rPr lang="en-US" dirty="0"/>
              <a:t>:</a:t>
            </a:r>
          </a:p>
          <a:p>
            <a:pPr lvl="1" algn="r" rtl="1"/>
            <a:r>
              <a:rPr lang="ar-SA" dirty="0"/>
              <a:t>اجرای ممیزی‌های امنیتی منظم برای شناسایی و رفع نقاط ضعف</a:t>
            </a:r>
            <a:r>
              <a:rPr lang="en-US" dirty="0"/>
              <a:t>.</a:t>
            </a:r>
          </a:p>
          <a:p>
            <a:pPr lvl="1" algn="r" rtl="1"/>
            <a:r>
              <a:rPr lang="ar-SA" dirty="0"/>
              <a:t>نظارت مداوم بر ترافیک شبکه و فعالیت‌های سیستم برای تشخیص فعالیت‌های مشکوک</a:t>
            </a:r>
            <a:r>
              <a:rPr lang="en-US" dirty="0"/>
              <a:t>.</a:t>
            </a:r>
          </a:p>
          <a:p>
            <a:pPr algn="r" rtl="1"/>
            <a:r>
              <a:rPr lang="ar-SA" b="1" dirty="0"/>
              <a:t>نکته کلیدی</a:t>
            </a:r>
            <a:r>
              <a:rPr lang="en-US" dirty="0"/>
              <a:t>: </a:t>
            </a:r>
            <a:r>
              <a:rPr lang="ar-SA" dirty="0"/>
              <a:t>مقابله مؤثر با حملات سایبری نیازمند آمادگی پیش از وقوع، واکنش سریع هنگام حمله، و بازبینی و تقویت اقدامات امنیتی پس از حمله است</a:t>
            </a:r>
            <a:r>
              <a:rPr lang="en-US" dirty="0"/>
              <a:t>.</a:t>
            </a:r>
          </a:p>
          <a:p>
            <a:endParaRPr lang="en-US" dirty="0"/>
          </a:p>
        </p:txBody>
      </p:sp>
    </p:spTree>
    <p:extLst>
      <p:ext uri="{BB962C8B-B14F-4D97-AF65-F5344CB8AC3E}">
        <p14:creationId xmlns:p14="http://schemas.microsoft.com/office/powerpoint/2010/main" val="2744110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نقش هوش مصنوعی در حفظ حریم خصوصی</a:t>
            </a:r>
            <a:endParaRPr lang="en-US" dirty="0"/>
          </a:p>
        </p:txBody>
      </p:sp>
      <p:sp>
        <p:nvSpPr>
          <p:cNvPr id="3" name="Content Placeholder 2"/>
          <p:cNvSpPr>
            <a:spLocks noGrp="1"/>
          </p:cNvSpPr>
          <p:nvPr>
            <p:ph idx="1"/>
          </p:nvPr>
        </p:nvSpPr>
        <p:spPr/>
        <p:txBody>
          <a:bodyPr>
            <a:normAutofit fontScale="77500" lnSpcReduction="20000"/>
          </a:bodyPr>
          <a:lstStyle/>
          <a:p>
            <a:pPr lvl="0" algn="r" rtl="1"/>
            <a:r>
              <a:rPr lang="ar-SA" b="1" dirty="0"/>
              <a:t>تحلیل داده‌ها با حفظ حریم خصوصی</a:t>
            </a:r>
            <a:r>
              <a:rPr lang="en-US" dirty="0"/>
              <a:t>:</a:t>
            </a:r>
          </a:p>
          <a:p>
            <a:pPr lvl="1" algn="r" rtl="1"/>
            <a:r>
              <a:rPr lang="ar-SA" dirty="0"/>
              <a:t>استفاده از الگوریتم‌های یادگیری ماشین برای تحلیل داده‌ها بدون نیاز به دسترسی مستقیم به اطلاعات شخصی</a:t>
            </a:r>
            <a:r>
              <a:rPr lang="en-US" dirty="0"/>
              <a:t>.</a:t>
            </a:r>
          </a:p>
          <a:p>
            <a:pPr lvl="1" algn="r" rtl="1"/>
            <a:r>
              <a:rPr lang="ar-SA" dirty="0"/>
              <a:t>توسعه مدل‌هایی که قادر به تشخیص الگوهای مهم بدون فاش کردن هویت فرد هستند</a:t>
            </a:r>
            <a:r>
              <a:rPr lang="en-US" dirty="0"/>
              <a:t>.</a:t>
            </a:r>
          </a:p>
          <a:p>
            <a:pPr lvl="0" algn="r" rtl="1"/>
            <a:r>
              <a:rPr lang="ar-SA" b="1" dirty="0"/>
              <a:t>بهبود سیستم‌های امنیتی</a:t>
            </a:r>
            <a:r>
              <a:rPr lang="en-US" dirty="0"/>
              <a:t>:</a:t>
            </a:r>
          </a:p>
          <a:p>
            <a:pPr lvl="1" algn="r" rtl="1"/>
            <a:r>
              <a:rPr lang="ar-SA" dirty="0"/>
              <a:t>استفاده از هوش مصنوعی برای تشخیص تهدیدات و حملات سایبری به صورت زودهنگام</a:t>
            </a:r>
            <a:r>
              <a:rPr lang="en-US" dirty="0"/>
              <a:t>.</a:t>
            </a:r>
          </a:p>
          <a:p>
            <a:pPr lvl="1" algn="r" rtl="1"/>
            <a:r>
              <a:rPr lang="ar-SA" dirty="0"/>
              <a:t>توانایی هوش مصنوعی در یادگیری و اقتباس از تاکتیک‌های جدید حمله</a:t>
            </a:r>
            <a:r>
              <a:rPr lang="en-US" dirty="0"/>
              <a:t>.</a:t>
            </a:r>
          </a:p>
          <a:p>
            <a:pPr lvl="0" algn="r" rtl="1"/>
            <a:r>
              <a:rPr lang="ar-SA" b="1" dirty="0"/>
              <a:t>اتوماسیون در حفظ حریم خصوصی</a:t>
            </a:r>
            <a:r>
              <a:rPr lang="en-US" dirty="0"/>
              <a:t>:</a:t>
            </a:r>
          </a:p>
          <a:p>
            <a:pPr lvl="1" algn="r" rtl="1"/>
            <a:r>
              <a:rPr lang="ar-SA" dirty="0"/>
              <a:t>خودکارسازی فرآیندهای مرتبط با حریم خصوصی مانند رمزنگاری داده‌ها و مدیریت حقوق دسترسی</a:t>
            </a:r>
            <a:r>
              <a:rPr lang="en-US" dirty="0"/>
              <a:t>.</a:t>
            </a:r>
          </a:p>
          <a:p>
            <a:pPr lvl="1" algn="r" rtl="1"/>
            <a:r>
              <a:rPr lang="ar-SA" dirty="0"/>
              <a:t>کمک به سازمان‌ها در رعایت قوانین حفظ داده‌ها مانند</a:t>
            </a:r>
            <a:r>
              <a:rPr lang="en-US" dirty="0"/>
              <a:t> GDPR.</a:t>
            </a:r>
          </a:p>
          <a:p>
            <a:pPr lvl="0" algn="r" rtl="1"/>
            <a:r>
              <a:rPr lang="ar-SA" b="1" dirty="0"/>
              <a:t>توسعه راهکارهای نوآورانه</a:t>
            </a:r>
            <a:r>
              <a:rPr lang="en-US" dirty="0"/>
              <a:t>:</a:t>
            </a:r>
          </a:p>
          <a:p>
            <a:pPr lvl="1" algn="r" rtl="1"/>
            <a:r>
              <a:rPr lang="ar-SA" dirty="0"/>
              <a:t>توسعه روش‌های جدید برای حفاظت از اطلاعات شخصی که بر مبنای پیشرفت‌های اخیر در هوش مصنوعی بنا شده‌اند</a:t>
            </a:r>
            <a:r>
              <a:rPr lang="en-US" dirty="0"/>
              <a:t>.</a:t>
            </a:r>
          </a:p>
          <a:p>
            <a:pPr lvl="1" algn="r" rtl="1"/>
            <a:r>
              <a:rPr lang="ar-SA" dirty="0"/>
              <a:t>بهبود قابلیت‌های تشخیص نفوذ و ردیابی تهدیدات داخلی</a:t>
            </a:r>
            <a:r>
              <a:rPr lang="en-US" dirty="0"/>
              <a:t>.</a:t>
            </a:r>
          </a:p>
          <a:p>
            <a:pPr algn="r" rtl="1"/>
            <a:r>
              <a:rPr lang="ar-SA" b="1" dirty="0"/>
              <a:t>نکته کلیدی</a:t>
            </a:r>
            <a:r>
              <a:rPr lang="en-US" dirty="0"/>
              <a:t>: </a:t>
            </a:r>
            <a:r>
              <a:rPr lang="ar-SA" dirty="0"/>
              <a:t>هوش مصنوعی می‌تواند نقش مهمی در حفاظت از حریم خصوصی ایفا کند، اما نیاز به طراحی و نظارت دقیق برای جلوگیری از سوء استفاده و خطاهای احتمالی دارد</a:t>
            </a:r>
            <a:r>
              <a:rPr lang="en-US" dirty="0"/>
              <a:t>.</a:t>
            </a:r>
          </a:p>
        </p:txBody>
      </p:sp>
    </p:spTree>
    <p:extLst>
      <p:ext uri="{BB962C8B-B14F-4D97-AF65-F5344CB8AC3E}">
        <p14:creationId xmlns:p14="http://schemas.microsoft.com/office/powerpoint/2010/main" val="3790734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قوانین و مقررات حریم خصوصی</a:t>
            </a:r>
            <a:endParaRPr lang="en-US" dirty="0"/>
          </a:p>
        </p:txBody>
      </p:sp>
      <p:sp>
        <p:nvSpPr>
          <p:cNvPr id="3" name="Content Placeholder 2"/>
          <p:cNvSpPr>
            <a:spLocks noGrp="1"/>
          </p:cNvSpPr>
          <p:nvPr>
            <p:ph idx="1"/>
          </p:nvPr>
        </p:nvSpPr>
        <p:spPr/>
        <p:txBody>
          <a:bodyPr/>
          <a:lstStyle/>
          <a:p>
            <a:pPr rtl="1"/>
            <a:r>
              <a:rPr lang="en-US" dirty="0"/>
              <a:t> </a:t>
            </a:r>
          </a:p>
          <a:p>
            <a:pPr marL="0" indent="0" algn="r" rtl="1">
              <a:buNone/>
            </a:pPr>
            <a:r>
              <a:rPr lang="ar-SA" dirty="0"/>
              <a:t>در بسیاری از کشورها، قوانین و مقرراتی برای حفاظت از حریم خصوصی و داده‌های شخصی وجود دارد. به عنوان مثال، قانون حفاظت از داده‌های عمومی (</a:t>
            </a:r>
            <a:r>
              <a:rPr lang="en-US" dirty="0"/>
              <a:t>GDPR</a:t>
            </a:r>
            <a:r>
              <a:rPr lang="ar-SA" dirty="0"/>
              <a:t>) در اتحادیه اروپا یکی از جامع‌ترین مقررات در این زمینه است که شرکت‌ها را ملزم به رعایت استانداردهای بالای حفاظت از داده‌ها می‌کند.</a:t>
            </a:r>
            <a:endParaRPr lang="en-US" dirty="0"/>
          </a:p>
          <a:p>
            <a:pPr marL="0" indent="0" algn="r" rtl="1">
              <a:buNone/>
            </a:pPr>
            <a:r>
              <a:rPr lang="en-US" dirty="0"/>
              <a:t> </a:t>
            </a:r>
          </a:p>
          <a:p>
            <a:pPr marL="0" indent="0" algn="r" rtl="1">
              <a:buNone/>
            </a:pPr>
            <a:r>
              <a:rPr lang="ar-SA" dirty="0"/>
              <a:t>این قوانین به افراد حق کنترل بر داده‌های شخصی‌شان را می‌دهند و شرکت‌ها را موظف به شفافیت در جمع‌آوری و استفاده از اطلاعات می‌کنند. آگاهی از این مقررات می‌تواند به کاربران کمک کند تا حقوق خود را بهتر بشناسند و در صورت لزوم اقدامات قانونی را دنبال کنند.</a:t>
            </a:r>
            <a:endParaRPr lang="en-US" dirty="0"/>
          </a:p>
          <a:p>
            <a:endParaRPr lang="en-US" dirty="0"/>
          </a:p>
        </p:txBody>
      </p:sp>
    </p:spTree>
    <p:extLst>
      <p:ext uri="{BB962C8B-B14F-4D97-AF65-F5344CB8AC3E}">
        <p14:creationId xmlns:p14="http://schemas.microsoft.com/office/powerpoint/2010/main" val="21745187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مدیریت داده‌های بزرگ و حریم خصوصی</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تحلیل داده‌های بزرگ با حفظ حریم خصوصی</a:t>
            </a:r>
            <a:r>
              <a:rPr lang="en-US" dirty="0"/>
              <a:t>:</a:t>
            </a:r>
          </a:p>
          <a:p>
            <a:pPr lvl="1" algn="r" rtl="1"/>
            <a:r>
              <a:rPr lang="ar-SA" dirty="0"/>
              <a:t>استفاده از روش‌هایی مانند "حفظ حریم خصوصی در طراحی" برای اطمینان از حفاظت داده‌ها از ابتدای فرایند جمع‌آوری</a:t>
            </a:r>
            <a:r>
              <a:rPr lang="en-US" dirty="0"/>
              <a:t>.</a:t>
            </a:r>
          </a:p>
          <a:p>
            <a:pPr lvl="1" algn="r" rtl="1"/>
            <a:r>
              <a:rPr lang="ar-SA" dirty="0"/>
              <a:t>کاربرد تکنیک‌های تجزیه و تحلیل داده‌ها که اطلاعات شخصی را مخفی نگه می‌دارد</a:t>
            </a:r>
            <a:r>
              <a:rPr lang="en-US" dirty="0"/>
              <a:t>.</a:t>
            </a:r>
          </a:p>
          <a:p>
            <a:pPr lvl="0" algn="r" rtl="1"/>
            <a:r>
              <a:rPr lang="ar-SA" b="1" dirty="0"/>
              <a:t>رعایت قوانین و مقررات</a:t>
            </a:r>
            <a:r>
              <a:rPr lang="en-US" dirty="0"/>
              <a:t>:</a:t>
            </a:r>
          </a:p>
          <a:p>
            <a:pPr lvl="1" algn="r" rtl="1"/>
            <a:r>
              <a:rPr lang="ar-SA" dirty="0"/>
              <a:t>آشنایی با و اطمینان از رعایت قوانین محلی و بین‌المللی مربوط به حریم خصوصی مانند</a:t>
            </a:r>
            <a:r>
              <a:rPr lang="en-US" dirty="0"/>
              <a:t> GDPR </a:t>
            </a:r>
            <a:r>
              <a:rPr lang="ar-SA" dirty="0"/>
              <a:t>و</a:t>
            </a:r>
            <a:r>
              <a:rPr lang="en-US" dirty="0"/>
              <a:t> CCPA.</a:t>
            </a:r>
          </a:p>
          <a:p>
            <a:pPr lvl="1" algn="r" rtl="1"/>
            <a:r>
              <a:rPr lang="ar-SA" dirty="0"/>
              <a:t>اجرای سیاست‌هایی که دسترسی به داده‌ها را به کاربران مجاز محدود می‌کند</a:t>
            </a:r>
            <a:r>
              <a:rPr lang="en-US" dirty="0"/>
              <a:t>.</a:t>
            </a:r>
          </a:p>
          <a:p>
            <a:pPr lvl="0" algn="r" rtl="1"/>
            <a:r>
              <a:rPr lang="ar-SA" b="1" dirty="0"/>
              <a:t>استفاده از ابزارهای مدرن برای حفاظت از داده‌ها</a:t>
            </a:r>
            <a:r>
              <a:rPr lang="en-US" dirty="0"/>
              <a:t>:</a:t>
            </a:r>
          </a:p>
          <a:p>
            <a:pPr lvl="1" algn="r" rtl="1"/>
            <a:r>
              <a:rPr lang="ar-SA" dirty="0"/>
              <a:t>به‌کارگیری فناوری‌های نوین مانند رمزنگاری همگانی و مدیریت دسترسی مبتنی بر نقش برای حفاظت از داده‌ها</a:t>
            </a:r>
            <a:r>
              <a:rPr lang="en-US" dirty="0"/>
              <a:t>.</a:t>
            </a:r>
          </a:p>
          <a:p>
            <a:pPr lvl="0" algn="r" rtl="1"/>
            <a:r>
              <a:rPr lang="ar-SA" b="1" dirty="0"/>
              <a:t>تربیت کارکنان</a:t>
            </a:r>
            <a:r>
              <a:rPr lang="en-US" dirty="0"/>
              <a:t>:</a:t>
            </a:r>
          </a:p>
          <a:p>
            <a:pPr lvl="1" algn="r" rtl="1"/>
            <a:r>
              <a:rPr lang="ar-SA" dirty="0"/>
              <a:t>آموزش کارکنان درباره اهمیت حریم خصوصی و روش‌های صحیح مدیریت داده‌ها</a:t>
            </a:r>
            <a:r>
              <a:rPr lang="en-US" dirty="0"/>
              <a:t>.</a:t>
            </a:r>
          </a:p>
          <a:p>
            <a:pPr lvl="1" algn="r" rtl="1"/>
            <a:r>
              <a:rPr lang="ar-SA" dirty="0"/>
              <a:t>ارائه دوره‌های آموزشی برای به‌روزرسانی دانش کارکنان در زمینه جدیدترین روش‌ها و فناوری‌های حفاظت از داده</a:t>
            </a:r>
            <a:r>
              <a:rPr lang="en-US" dirty="0"/>
              <a:t>.</a:t>
            </a:r>
          </a:p>
          <a:p>
            <a:pPr lvl="0" algn="r" rtl="1"/>
            <a:r>
              <a:rPr lang="ar-SA" b="1" dirty="0"/>
              <a:t>بررسی و نظارت مداوم</a:t>
            </a:r>
            <a:r>
              <a:rPr lang="en-US" dirty="0"/>
              <a:t>:</a:t>
            </a:r>
          </a:p>
          <a:p>
            <a:pPr lvl="1" algn="r" rtl="1"/>
            <a:r>
              <a:rPr lang="ar-SA" dirty="0"/>
              <a:t>نظارت مداوم بر فرایندهای جمع‌آوری، ذخیره‌سازی و پردازش داده‌ها</a:t>
            </a:r>
            <a:r>
              <a:rPr lang="en-US" dirty="0"/>
              <a:t>.</a:t>
            </a:r>
          </a:p>
          <a:p>
            <a:pPr lvl="1" algn="r" rtl="1"/>
            <a:r>
              <a:rPr lang="ar-SA" dirty="0"/>
              <a:t>بررسی منظم سیستم‌ها برای شناسایی و اصلاح نقاط ضعف احتمالی</a:t>
            </a:r>
            <a:r>
              <a:rPr lang="en-US" dirty="0"/>
              <a:t>.</a:t>
            </a:r>
          </a:p>
          <a:p>
            <a:pPr algn="r" rtl="1"/>
            <a:r>
              <a:rPr lang="ar-SA" b="1" dirty="0"/>
              <a:t>نکته کلیدی</a:t>
            </a:r>
            <a:r>
              <a:rPr lang="en-US" dirty="0"/>
              <a:t>: </a:t>
            </a:r>
            <a:r>
              <a:rPr lang="ar-SA" dirty="0"/>
              <a:t>مدیریت داده‌های بزرگ با حریم خصوصی نیازمند یک استراتژی جامع و چندوجهی است که شامل فناوری، آموزش و قانون‌مداری می‌شود</a:t>
            </a:r>
            <a:r>
              <a:rPr lang="en-US" dirty="0"/>
              <a:t>.</a:t>
            </a:r>
          </a:p>
          <a:p>
            <a:pPr algn="r"/>
            <a:endParaRPr lang="en-US" dirty="0"/>
          </a:p>
        </p:txBody>
      </p:sp>
    </p:spTree>
    <p:extLst>
      <p:ext uri="{BB962C8B-B14F-4D97-AF65-F5344CB8AC3E}">
        <p14:creationId xmlns:p14="http://schemas.microsoft.com/office/powerpoint/2010/main" val="41577842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استراتژی‌های پیشگیری از نشت داده</a:t>
            </a:r>
            <a:br>
              <a:rPr lang="en-US" dirty="0"/>
            </a:br>
            <a:endParaRPr lang="en-US" dirty="0"/>
          </a:p>
        </p:txBody>
      </p:sp>
      <p:sp>
        <p:nvSpPr>
          <p:cNvPr id="3" name="Content Placeholder 2"/>
          <p:cNvSpPr>
            <a:spLocks noGrp="1"/>
          </p:cNvSpPr>
          <p:nvPr>
            <p:ph idx="1"/>
          </p:nvPr>
        </p:nvSpPr>
        <p:spPr/>
        <p:txBody>
          <a:bodyPr>
            <a:normAutofit fontScale="55000" lnSpcReduction="20000"/>
          </a:bodyPr>
          <a:lstStyle/>
          <a:p>
            <a:pPr lvl="0" algn="r" rtl="1"/>
            <a:r>
              <a:rPr lang="ar-SA" b="1" dirty="0"/>
              <a:t>اهمیت پیشگیری از نشت داده</a:t>
            </a:r>
            <a:r>
              <a:rPr lang="en-US" dirty="0"/>
              <a:t>:</a:t>
            </a:r>
          </a:p>
          <a:p>
            <a:pPr lvl="1" algn="r" rtl="1"/>
            <a:r>
              <a:rPr lang="ar-SA" dirty="0"/>
              <a:t>درک ریسک‌های مرتبط با نشت داده‌ها و تأثیرات آن بر حریم خصوصی و امنیت</a:t>
            </a:r>
            <a:r>
              <a:rPr lang="en-US" dirty="0"/>
              <a:t>.</a:t>
            </a:r>
          </a:p>
          <a:p>
            <a:pPr lvl="1" algn="r" rtl="1"/>
            <a:r>
              <a:rPr lang="ar-SA" dirty="0"/>
              <a:t>اجرای سیاست‌هایی که نشت داده‌ها را به حداقل می‌رسانند</a:t>
            </a:r>
            <a:r>
              <a:rPr lang="en-US" dirty="0"/>
              <a:t>.</a:t>
            </a:r>
          </a:p>
          <a:p>
            <a:pPr lvl="0" algn="r" rtl="1"/>
            <a:r>
              <a:rPr lang="ar-SA" b="1" dirty="0"/>
              <a:t>رمزنگاری داده‌ها</a:t>
            </a:r>
            <a:r>
              <a:rPr lang="en-US" dirty="0"/>
              <a:t>:</a:t>
            </a:r>
          </a:p>
          <a:p>
            <a:pPr lvl="1" algn="r" rtl="1"/>
            <a:r>
              <a:rPr lang="ar-SA" dirty="0"/>
              <a:t>استفاده از رمزنگاری داده‌ها در هنگام ذخیره‌سازی و انتقال برای محافظت از داده‌ها در برابر دسترسی‌های غیرمجاز</a:t>
            </a:r>
            <a:r>
              <a:rPr lang="en-US" dirty="0"/>
              <a:t>.</a:t>
            </a:r>
          </a:p>
          <a:p>
            <a:pPr lvl="0" algn="r" rtl="1"/>
            <a:r>
              <a:rPr lang="ar-SA" b="1" dirty="0"/>
              <a:t>کنترل دسترسی دقیق</a:t>
            </a:r>
            <a:r>
              <a:rPr lang="en-US" dirty="0"/>
              <a:t>:</a:t>
            </a:r>
          </a:p>
          <a:p>
            <a:pPr lvl="1" algn="r" rtl="1"/>
            <a:r>
              <a:rPr lang="ar-SA" dirty="0"/>
              <a:t>اعمال سیاست‌های کنترل دسترسی برای تضمین اینکه تنها کاربران مجاز قادر به دسترسی به اطلاعات حساس هستند</a:t>
            </a:r>
            <a:r>
              <a:rPr lang="en-US" dirty="0"/>
              <a:t>.</a:t>
            </a:r>
          </a:p>
          <a:p>
            <a:pPr lvl="1" algn="r" rtl="1"/>
            <a:r>
              <a:rPr lang="ar-SA" dirty="0"/>
              <a:t>استفاده از احراز هویت چندعاملی برای افزایش امنیت دسترسی‌ها</a:t>
            </a:r>
            <a:r>
              <a:rPr lang="en-US" dirty="0"/>
              <a:t>.</a:t>
            </a:r>
          </a:p>
          <a:p>
            <a:pPr lvl="0" algn="r" rtl="1"/>
            <a:r>
              <a:rPr lang="ar-SA" b="1" dirty="0"/>
              <a:t>مدیریت داده‌های نامناسب</a:t>
            </a:r>
            <a:r>
              <a:rPr lang="en-US" dirty="0"/>
              <a:t>:</a:t>
            </a:r>
          </a:p>
          <a:p>
            <a:pPr lvl="1" algn="r" rtl="1"/>
            <a:r>
              <a:rPr lang="ar-SA" dirty="0"/>
              <a:t>تنظیم دوره‌های نگهداری داده و حذف ایمن داده‌های منسوخ یا غیرضروری برای جلوگیری از نشت داده‌ها</a:t>
            </a:r>
            <a:r>
              <a:rPr lang="en-US" dirty="0"/>
              <a:t>.</a:t>
            </a:r>
          </a:p>
          <a:p>
            <a:pPr lvl="1" algn="r" rtl="1"/>
            <a:r>
              <a:rPr lang="ar-SA" dirty="0"/>
              <a:t>بررسی و اصلاح رویه‌ها برای اطمینان از حذف کامل داده‌ها</a:t>
            </a:r>
            <a:r>
              <a:rPr lang="en-US" dirty="0"/>
              <a:t>.</a:t>
            </a:r>
          </a:p>
          <a:p>
            <a:pPr lvl="0" algn="r" rtl="1"/>
            <a:r>
              <a:rPr lang="ar-SA" b="1" dirty="0"/>
              <a:t>آموزش و آگاه‌سازی کارکنان</a:t>
            </a:r>
            <a:r>
              <a:rPr lang="en-US" dirty="0"/>
              <a:t>:</a:t>
            </a:r>
          </a:p>
          <a:p>
            <a:pPr lvl="1" algn="r" rtl="1"/>
            <a:r>
              <a:rPr lang="ar-SA" dirty="0"/>
              <a:t>آموزش دوره‌ای کارکنان در مورد اهمیت حفظ امنیت داده و روش‌های پیشگیری از نشت داده</a:t>
            </a:r>
            <a:r>
              <a:rPr lang="en-US" dirty="0"/>
              <a:t>.</a:t>
            </a:r>
          </a:p>
          <a:p>
            <a:pPr lvl="1" algn="r" rtl="1"/>
            <a:r>
              <a:rPr lang="ar-SA" dirty="0"/>
              <a:t>ایجاد آگاهی در میان کارکنان در مورد تهدیدات امنیتی و روش‌های شناسایی آن‌ها</a:t>
            </a:r>
            <a:r>
              <a:rPr lang="en-US" dirty="0"/>
              <a:t>.</a:t>
            </a:r>
          </a:p>
          <a:p>
            <a:pPr lvl="0" algn="r" rtl="1"/>
            <a:r>
              <a:rPr lang="ar-SA" b="1" dirty="0"/>
              <a:t>بررسی و نظارت مداوم</a:t>
            </a:r>
            <a:r>
              <a:rPr lang="en-US" dirty="0"/>
              <a:t>:</a:t>
            </a:r>
          </a:p>
          <a:p>
            <a:pPr lvl="1" algn="r" rtl="1"/>
            <a:r>
              <a:rPr lang="ar-SA" dirty="0"/>
              <a:t>استفاده از ابزارهای نظارتی برای شناسایی و مدیریت فعالیت‌های مشکوک به نشت داده</a:t>
            </a:r>
            <a:r>
              <a:rPr lang="en-US" dirty="0"/>
              <a:t>.</a:t>
            </a:r>
          </a:p>
          <a:p>
            <a:pPr lvl="1" algn="r" rtl="1"/>
            <a:r>
              <a:rPr lang="ar-SA" dirty="0"/>
              <a:t>اجرای ممیزی‌های امنیتی منظم برای ارزیابی و بهبود سیاست‌ها و پروتکل‌های امنیتی</a:t>
            </a:r>
            <a:r>
              <a:rPr lang="en-US" dirty="0"/>
              <a:t>.</a:t>
            </a:r>
          </a:p>
          <a:p>
            <a:pPr algn="r" rtl="1"/>
            <a:r>
              <a:rPr lang="ar-SA" b="1" dirty="0"/>
              <a:t>نکته کلیدی</a:t>
            </a:r>
            <a:r>
              <a:rPr lang="en-US" dirty="0"/>
              <a:t>: </a:t>
            </a:r>
            <a:r>
              <a:rPr lang="ar-SA" dirty="0"/>
              <a:t>پیشگیری از نشت داده یک فرایند چندوجهی است که نیاز به همکاری، آموزش و استفاده از فناوری‌های پیشرفته دارد</a:t>
            </a:r>
            <a:r>
              <a:rPr lang="en-US" dirty="0"/>
              <a:t>.</a:t>
            </a:r>
          </a:p>
          <a:p>
            <a:endParaRPr lang="en-US" dirty="0"/>
          </a:p>
        </p:txBody>
      </p:sp>
    </p:spTree>
    <p:extLst>
      <p:ext uri="{BB962C8B-B14F-4D97-AF65-F5344CB8AC3E}">
        <p14:creationId xmlns:p14="http://schemas.microsoft.com/office/powerpoint/2010/main" val="21798409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سیاست‌های حریم خصوصی و انطباق</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توسعه سیاست‌های حریم خصوصی</a:t>
            </a:r>
            <a:r>
              <a:rPr lang="en-US" dirty="0"/>
              <a:t>:</a:t>
            </a:r>
          </a:p>
          <a:p>
            <a:pPr lvl="1" algn="r" rtl="1"/>
            <a:r>
              <a:rPr lang="ar-SA" dirty="0"/>
              <a:t>تدوین سیاست‌های دقیق و شفاف حریم خصوصی که نشان‌دهنده رویکردها و تمهیدات امنیتی سازمان است</a:t>
            </a:r>
            <a:r>
              <a:rPr lang="en-US" dirty="0"/>
              <a:t>.</a:t>
            </a:r>
          </a:p>
          <a:p>
            <a:pPr lvl="1" algn="r" rtl="1"/>
            <a:r>
              <a:rPr lang="ar-SA" dirty="0"/>
              <a:t>اطمینان از اینکه سیاست‌های حریم خصوصی به زبان ساده و قابل فهم برای همه کاربران نوشته شده‌اند</a:t>
            </a:r>
            <a:r>
              <a:rPr lang="en-US" dirty="0"/>
              <a:t>.</a:t>
            </a:r>
          </a:p>
          <a:p>
            <a:pPr lvl="0" algn="r" rtl="1"/>
            <a:r>
              <a:rPr lang="ar-SA" b="1" dirty="0"/>
              <a:t>انطباق با قوانین و مقررات</a:t>
            </a:r>
            <a:r>
              <a:rPr lang="en-US" dirty="0"/>
              <a:t>:</a:t>
            </a:r>
          </a:p>
          <a:p>
            <a:pPr lvl="1" algn="r" rtl="1"/>
            <a:r>
              <a:rPr lang="ar-SA" dirty="0"/>
              <a:t>آشنایی و انطباق کامل با قوانین حریم خصوصی مانند</a:t>
            </a:r>
            <a:r>
              <a:rPr lang="en-US" dirty="0"/>
              <a:t> GDPR</a:t>
            </a:r>
            <a:r>
              <a:rPr lang="ar-SA" dirty="0"/>
              <a:t>، </a:t>
            </a:r>
            <a:r>
              <a:rPr lang="en-US" dirty="0"/>
              <a:t>HIPAA</a:t>
            </a:r>
            <a:r>
              <a:rPr lang="ar-SA" dirty="0"/>
              <a:t>، و</a:t>
            </a:r>
            <a:r>
              <a:rPr lang="en-US" dirty="0"/>
              <a:t> CCPA.</a:t>
            </a:r>
          </a:p>
          <a:p>
            <a:pPr lvl="1" algn="r" rtl="1"/>
            <a:r>
              <a:rPr lang="ar-SA" dirty="0"/>
              <a:t>بررسی مداوم و به‌روزرسانی سیاست‌ها برای مطابقت با تغییرات قانونی و نیازهای تجاری</a:t>
            </a:r>
            <a:r>
              <a:rPr lang="en-US" dirty="0"/>
              <a:t>.</a:t>
            </a:r>
          </a:p>
          <a:p>
            <a:pPr lvl="0" algn="r" rtl="1"/>
            <a:r>
              <a:rPr lang="ar-SA" b="1" dirty="0"/>
              <a:t>آموزش و آگاه‌سازی کارکنان</a:t>
            </a:r>
            <a:r>
              <a:rPr lang="en-US" dirty="0"/>
              <a:t>:</a:t>
            </a:r>
          </a:p>
          <a:p>
            <a:pPr lvl="1" algn="r" rtl="1"/>
            <a:r>
              <a:rPr lang="ar-SA" dirty="0"/>
              <a:t>اطمینان از آموزش دوره‌ای کارکنان در مورد اهمیت حریم خصوصی و الزامات قانونی</a:t>
            </a:r>
            <a:r>
              <a:rPr lang="en-US" dirty="0"/>
              <a:t>.</a:t>
            </a:r>
          </a:p>
          <a:p>
            <a:pPr lvl="1" algn="r" rtl="1"/>
            <a:r>
              <a:rPr lang="ar-SA" dirty="0"/>
              <a:t>تاکید بر نقش هر فرد در حفظ حریم خصوصی و انطباق با سیاست‌ها</a:t>
            </a:r>
            <a:r>
              <a:rPr lang="en-US" dirty="0"/>
              <a:t>.</a:t>
            </a:r>
          </a:p>
          <a:p>
            <a:pPr lvl="0" algn="r" rtl="1"/>
            <a:r>
              <a:rPr lang="ar-SA" b="1" dirty="0"/>
              <a:t>اجرای فرایندهای ممیزی</a:t>
            </a:r>
            <a:r>
              <a:rPr lang="en-US" dirty="0"/>
              <a:t>:</a:t>
            </a:r>
          </a:p>
          <a:p>
            <a:pPr lvl="1" algn="r" rtl="1"/>
            <a:r>
              <a:rPr lang="ar-SA" dirty="0"/>
              <a:t>انجام ممیزی‌های دوره‌ای برای ارزیابی اثربخشی سیاست‌ها و تمهیدات حریم خصوصی</a:t>
            </a:r>
            <a:r>
              <a:rPr lang="en-US" dirty="0"/>
              <a:t>.</a:t>
            </a:r>
          </a:p>
          <a:p>
            <a:pPr lvl="1" algn="r" rtl="1"/>
            <a:r>
              <a:rPr lang="ar-SA" dirty="0"/>
              <a:t>استفاده از نتایج ممیزی برای بهبود مستمر فرایندها و سیاست‌ها</a:t>
            </a:r>
            <a:r>
              <a:rPr lang="en-US" dirty="0"/>
              <a:t>.</a:t>
            </a:r>
          </a:p>
          <a:p>
            <a:pPr lvl="0" algn="r" rtl="1"/>
            <a:r>
              <a:rPr lang="ar-SA" b="1" dirty="0"/>
              <a:t>شفافیت با کاربران و مشتریان</a:t>
            </a:r>
            <a:r>
              <a:rPr lang="en-US" dirty="0"/>
              <a:t>:</a:t>
            </a:r>
          </a:p>
          <a:p>
            <a:pPr lvl="1" algn="r" rtl="1"/>
            <a:r>
              <a:rPr lang="ar-SA" dirty="0"/>
              <a:t>ارتباط باز و شفاف با کاربران در مورد چگونگی جمع‌آوری، استفاده، و حفاظت از داده‌های آن‌ها</a:t>
            </a:r>
            <a:r>
              <a:rPr lang="en-US" dirty="0"/>
              <a:t>.</a:t>
            </a:r>
          </a:p>
          <a:p>
            <a:pPr lvl="1" algn="r" rtl="1"/>
            <a:r>
              <a:rPr lang="ar-SA" dirty="0"/>
              <a:t>ارائه گزینه‌های واضح برای مدیریت تنظیمات حریم خصوصی و دسترسی به اطلاعات</a:t>
            </a:r>
            <a:r>
              <a:rPr lang="en-US" dirty="0"/>
              <a:t>.</a:t>
            </a:r>
          </a:p>
          <a:p>
            <a:pPr algn="r" rtl="1"/>
            <a:r>
              <a:rPr lang="ar-SA" b="1" dirty="0"/>
              <a:t>نکته کلیدی</a:t>
            </a:r>
            <a:r>
              <a:rPr lang="en-US" dirty="0"/>
              <a:t>: </a:t>
            </a:r>
            <a:r>
              <a:rPr lang="ar-SA" dirty="0"/>
              <a:t>انطباق و سیاست‌های حریم خصوصی باید به صورت فعال مدیریت شوند تا اطمینان حاصل شود که سازمان در برابر ریسک‌های قانونی و امنیتی محافظت می‌شود</a:t>
            </a:r>
            <a:r>
              <a:rPr lang="en-US" dirty="0"/>
              <a:t>.</a:t>
            </a:r>
          </a:p>
          <a:p>
            <a:pPr algn="r"/>
            <a:endParaRPr lang="en-US" dirty="0"/>
          </a:p>
        </p:txBody>
      </p:sp>
    </p:spTree>
    <p:extLst>
      <p:ext uri="{BB962C8B-B14F-4D97-AF65-F5344CB8AC3E}">
        <p14:creationId xmlns:p14="http://schemas.microsoft.com/office/powerpoint/2010/main" val="1826690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حفظ حریم خصوصی در اینترنت اشیاء</a:t>
            </a:r>
            <a:r>
              <a:rPr lang="en-US" dirty="0"/>
              <a:t> (</a:t>
            </a:r>
            <a:r>
              <a:rPr lang="en-US" dirty="0" err="1"/>
              <a:t>IoT</a:t>
            </a:r>
            <a:r>
              <a:rPr lang="en-US" dirty="0"/>
              <a:t>)</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چالش‌های حریم خصوصی در</a:t>
            </a:r>
            <a:r>
              <a:rPr lang="en-US" b="1" dirty="0"/>
              <a:t> </a:t>
            </a:r>
            <a:r>
              <a:rPr lang="en-US" b="1" dirty="0" err="1"/>
              <a:t>IoT</a:t>
            </a:r>
            <a:r>
              <a:rPr lang="en-US" dirty="0"/>
              <a:t>:</a:t>
            </a:r>
          </a:p>
          <a:p>
            <a:pPr lvl="1" algn="r" rtl="1"/>
            <a:r>
              <a:rPr lang="ar-SA" dirty="0"/>
              <a:t>افزایش تعداد دستگاه‌های متصل به اینترنت و پیچیدگی‌های مربوط به حفظ داده‌های جمع‌آوری شده</a:t>
            </a:r>
            <a:r>
              <a:rPr lang="en-US" dirty="0"/>
              <a:t>.</a:t>
            </a:r>
          </a:p>
          <a:p>
            <a:pPr lvl="1" algn="r" rtl="1"/>
            <a:r>
              <a:rPr lang="ar-SA" dirty="0"/>
              <a:t>خطرات امنیتی ناشی از دستگاه‌های غیر امن و نفوذپذیری به شبکه‌های خانگی و تجاری</a:t>
            </a:r>
            <a:r>
              <a:rPr lang="en-US" dirty="0"/>
              <a:t>.</a:t>
            </a:r>
          </a:p>
          <a:p>
            <a:pPr lvl="0" algn="r" rtl="1"/>
            <a:r>
              <a:rPr lang="ar-SA" b="1" dirty="0"/>
              <a:t>استراتژی‌های حفاظتی</a:t>
            </a:r>
            <a:r>
              <a:rPr lang="en-US" dirty="0"/>
              <a:t>:</a:t>
            </a:r>
          </a:p>
          <a:p>
            <a:pPr lvl="1" algn="r" rtl="1"/>
            <a:r>
              <a:rPr lang="ar-SA" dirty="0"/>
              <a:t>تضمین امنیت دستگاه‌ها از طریق به‌روزرسانی‌های منظم و استفاده از پروتکل‌های امنیتی استاندارد</a:t>
            </a:r>
            <a:r>
              <a:rPr lang="en-US" dirty="0"/>
              <a:t>.</a:t>
            </a:r>
          </a:p>
          <a:p>
            <a:pPr lvl="1" algn="r" rtl="1"/>
            <a:r>
              <a:rPr lang="ar-SA" dirty="0"/>
              <a:t>اعمال رمزنگاری قوی برای داده‌های ارسالی و ذخیره شده توسط دستگاه‌های</a:t>
            </a:r>
            <a:r>
              <a:rPr lang="en-US" dirty="0"/>
              <a:t> </a:t>
            </a:r>
            <a:r>
              <a:rPr lang="en-US" dirty="0" err="1"/>
              <a:t>IoT</a:t>
            </a:r>
            <a:r>
              <a:rPr lang="en-US" dirty="0"/>
              <a:t>.</a:t>
            </a:r>
          </a:p>
          <a:p>
            <a:pPr lvl="0" algn="r" rtl="1"/>
            <a:r>
              <a:rPr lang="ar-SA" b="1" dirty="0"/>
              <a:t>رعایت قوانین و مقررات</a:t>
            </a:r>
            <a:r>
              <a:rPr lang="en-US" dirty="0"/>
              <a:t>:</a:t>
            </a:r>
          </a:p>
          <a:p>
            <a:pPr lvl="1" algn="r" rtl="1"/>
            <a:r>
              <a:rPr lang="ar-SA" dirty="0"/>
              <a:t>اطمینان از اینکه محصولات</a:t>
            </a:r>
            <a:r>
              <a:rPr lang="en-US" dirty="0"/>
              <a:t> </a:t>
            </a:r>
            <a:r>
              <a:rPr lang="en-US" dirty="0" err="1"/>
              <a:t>IoT</a:t>
            </a:r>
            <a:r>
              <a:rPr lang="en-US" dirty="0"/>
              <a:t> </a:t>
            </a:r>
            <a:r>
              <a:rPr lang="ar-SA" dirty="0"/>
              <a:t>مطابق با قوانین حریم خصوصی مانند</a:t>
            </a:r>
            <a:r>
              <a:rPr lang="en-US" dirty="0"/>
              <a:t> GDPR </a:t>
            </a:r>
            <a:r>
              <a:rPr lang="ar-SA" dirty="0"/>
              <a:t>عمل می‌کنند</a:t>
            </a:r>
            <a:r>
              <a:rPr lang="en-US" dirty="0"/>
              <a:t>.</a:t>
            </a:r>
          </a:p>
          <a:p>
            <a:pPr lvl="1" algn="r" rtl="1"/>
            <a:r>
              <a:rPr lang="ar-SA" dirty="0"/>
              <a:t>اجرای سیاست‌های شفافیت و حریم خصوصی که به کاربران اجازه می‌دهد تا بر داده‌های خود کنترل داشته باشند</a:t>
            </a:r>
            <a:r>
              <a:rPr lang="en-US" dirty="0"/>
              <a:t>.</a:t>
            </a:r>
          </a:p>
          <a:p>
            <a:pPr lvl="0" algn="r" rtl="1"/>
            <a:r>
              <a:rPr lang="ar-SA" b="1" dirty="0"/>
              <a:t>آگاهی و آموزش کاربران</a:t>
            </a:r>
            <a:r>
              <a:rPr lang="en-US" dirty="0"/>
              <a:t>:</a:t>
            </a:r>
          </a:p>
          <a:p>
            <a:pPr lvl="1" algn="r" rtl="1"/>
            <a:r>
              <a:rPr lang="ar-SA" dirty="0"/>
              <a:t>آموزش کاربران در مورد اهمیت حفظ امنیت دستگاه‌های خود و خطرات امنیتی مربوط به</a:t>
            </a:r>
            <a:r>
              <a:rPr lang="en-US" dirty="0"/>
              <a:t> </a:t>
            </a:r>
            <a:r>
              <a:rPr lang="en-US" dirty="0" err="1"/>
              <a:t>IoT</a:t>
            </a:r>
            <a:r>
              <a:rPr lang="en-US" dirty="0"/>
              <a:t>.</a:t>
            </a:r>
          </a:p>
          <a:p>
            <a:pPr lvl="1" algn="r" rtl="1"/>
            <a:r>
              <a:rPr lang="ar-SA" dirty="0"/>
              <a:t>ارائه راهنماهای کاربری برای تنظیمات امنیتی و حریم خصوصی در دستگاه‌های</a:t>
            </a:r>
            <a:r>
              <a:rPr lang="en-US" dirty="0"/>
              <a:t> </a:t>
            </a:r>
            <a:r>
              <a:rPr lang="en-US" dirty="0" err="1"/>
              <a:t>IoT</a:t>
            </a:r>
            <a:r>
              <a:rPr lang="en-US" dirty="0"/>
              <a:t>.</a:t>
            </a:r>
          </a:p>
          <a:p>
            <a:pPr lvl="0" algn="r" rtl="1"/>
            <a:r>
              <a:rPr lang="ar-SA" b="1" dirty="0"/>
              <a:t>توسعه داده‌های مبتنی بر حریم خصوصی</a:t>
            </a:r>
            <a:r>
              <a:rPr lang="en-US" dirty="0"/>
              <a:t>:</a:t>
            </a:r>
          </a:p>
          <a:p>
            <a:pPr lvl="1" algn="r" rtl="1"/>
            <a:r>
              <a:rPr lang="ar-SA" dirty="0"/>
              <a:t>طراحی دستگاه‌های</a:t>
            </a:r>
            <a:r>
              <a:rPr lang="en-US" dirty="0"/>
              <a:t> </a:t>
            </a:r>
            <a:r>
              <a:rPr lang="en-US" dirty="0" err="1"/>
              <a:t>IoT</a:t>
            </a:r>
            <a:r>
              <a:rPr lang="en-US" dirty="0"/>
              <a:t> </a:t>
            </a:r>
            <a:r>
              <a:rPr lang="ar-SA" dirty="0"/>
              <a:t>با توجه به اصول حفظ حریم خصوصی از ابتدا</a:t>
            </a:r>
            <a:r>
              <a:rPr lang="en-US" dirty="0"/>
              <a:t>.</a:t>
            </a:r>
          </a:p>
          <a:p>
            <a:pPr lvl="1" algn="r" rtl="1"/>
            <a:r>
              <a:rPr lang="ar-SA" dirty="0"/>
              <a:t>کاهش جمع‌آوری داده‌های غیرضروری و حذف اتوماتیک داده‌های حساس پس از استفاده</a:t>
            </a:r>
            <a:r>
              <a:rPr lang="en-US" dirty="0"/>
              <a:t>.</a:t>
            </a:r>
          </a:p>
          <a:p>
            <a:pPr algn="r" rtl="1"/>
            <a:r>
              <a:rPr lang="ar-SA" b="1" dirty="0"/>
              <a:t>نکته کلیدی</a:t>
            </a:r>
            <a:r>
              <a:rPr lang="en-US" dirty="0"/>
              <a:t>: </a:t>
            </a:r>
            <a:r>
              <a:rPr lang="ar-SA" dirty="0"/>
              <a:t>با رشد فناوری</a:t>
            </a:r>
            <a:r>
              <a:rPr lang="en-US" dirty="0"/>
              <a:t> </a:t>
            </a:r>
            <a:r>
              <a:rPr lang="en-US" dirty="0" err="1"/>
              <a:t>IoT</a:t>
            </a:r>
            <a:r>
              <a:rPr lang="ar-SA" dirty="0"/>
              <a:t>، اهمیت حفظ حریم خصوصی و امنیت داده‌ها افزایش یافته است. حریم خصوصی باید در تمام جنبه‌های توسعه و استفاده از دستگاه‌های</a:t>
            </a:r>
            <a:r>
              <a:rPr lang="en-US" dirty="0"/>
              <a:t> </a:t>
            </a:r>
            <a:r>
              <a:rPr lang="en-US" dirty="0" err="1"/>
              <a:t>IoT</a:t>
            </a:r>
            <a:r>
              <a:rPr lang="en-US" dirty="0"/>
              <a:t> </a:t>
            </a:r>
            <a:r>
              <a:rPr lang="ar-SA" dirty="0"/>
              <a:t>در نظر گرفته شود</a:t>
            </a:r>
            <a:r>
              <a:rPr lang="en-US" dirty="0"/>
              <a:t>.</a:t>
            </a:r>
          </a:p>
          <a:p>
            <a:endParaRPr lang="en-US" dirty="0"/>
          </a:p>
        </p:txBody>
      </p:sp>
    </p:spTree>
    <p:extLst>
      <p:ext uri="{BB962C8B-B14F-4D97-AF65-F5344CB8AC3E}">
        <p14:creationId xmlns:p14="http://schemas.microsoft.com/office/powerpoint/2010/main" val="8703189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حفظ حریم خصوصی در فناوری‌های موبایل</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چالش‌های حریم خصوصی در دستگاه‌های موبایل</a:t>
            </a:r>
            <a:r>
              <a:rPr lang="en-US" dirty="0"/>
              <a:t>:</a:t>
            </a:r>
          </a:p>
          <a:p>
            <a:pPr lvl="1" algn="r" rtl="1"/>
            <a:r>
              <a:rPr lang="ar-SA" dirty="0"/>
              <a:t>دستگاه‌های موبایل به طور مداوم داده‌ها را جمع‌آوری و ارسال می‌کنند، از جمله مکان، اطلاعات تماس، و رفتار کاربر</a:t>
            </a:r>
            <a:r>
              <a:rPr lang="en-US" dirty="0"/>
              <a:t>.</a:t>
            </a:r>
          </a:p>
          <a:p>
            <a:pPr lvl="1" algn="r" rtl="1"/>
            <a:r>
              <a:rPr lang="ar-SA" dirty="0"/>
              <a:t>آسیب‌پذیری بالا نسبت به نرم‌افزارهای مخرب و حملات فیشینگ</a:t>
            </a:r>
            <a:r>
              <a:rPr lang="en-US" dirty="0"/>
              <a:t>.</a:t>
            </a:r>
          </a:p>
          <a:p>
            <a:pPr lvl="0" algn="r" rtl="1"/>
            <a:r>
              <a:rPr lang="ar-SA" b="1" dirty="0"/>
              <a:t>استراتژی‌های حفاظت از حریم خصوصی</a:t>
            </a:r>
            <a:r>
              <a:rPr lang="en-US" dirty="0"/>
              <a:t>:</a:t>
            </a:r>
          </a:p>
          <a:p>
            <a:pPr lvl="1" algn="r" rtl="1"/>
            <a:r>
              <a:rPr lang="ar-SA" dirty="0"/>
              <a:t>استفاده از رمزگذاری قوی برای حفظ امنیت داده‌های ذخیره‌شده و انتقالی</a:t>
            </a:r>
            <a:r>
              <a:rPr lang="en-US" dirty="0"/>
              <a:t>.</a:t>
            </a:r>
          </a:p>
          <a:p>
            <a:pPr lvl="1" algn="r" rtl="1"/>
            <a:r>
              <a:rPr lang="ar-SA" dirty="0"/>
              <a:t>فعال‌سازی تنظیمات حریم خصوصی و امنیتی موجود در دستگاه و برنامه‌های کاربردی</a:t>
            </a:r>
            <a:r>
              <a:rPr lang="en-US" dirty="0"/>
              <a:t>.</a:t>
            </a:r>
          </a:p>
          <a:p>
            <a:pPr lvl="0" algn="r" rtl="1"/>
            <a:r>
              <a:rPr lang="ar-SA" b="1" dirty="0"/>
              <a:t>مدیریت دسترسی‌ها</a:t>
            </a:r>
            <a:r>
              <a:rPr lang="en-US" dirty="0"/>
              <a:t>:</a:t>
            </a:r>
          </a:p>
          <a:p>
            <a:pPr lvl="1" algn="r" rtl="1"/>
            <a:r>
              <a:rPr lang="ar-SA" dirty="0"/>
              <a:t>کنترل دقیق بر دسترسی برنامه‌های کاربردی به اطلاعات شخصی و دستگاه‌ها</a:t>
            </a:r>
            <a:r>
              <a:rPr lang="en-US" dirty="0"/>
              <a:t>.</a:t>
            </a:r>
          </a:p>
          <a:p>
            <a:pPr lvl="1" algn="r" rtl="1"/>
            <a:r>
              <a:rPr lang="ar-SA" dirty="0"/>
              <a:t>اعمال محدودیت‌های دسترسی بر اساس نیاز واقعی برنامه‌ها به داده‌ها</a:t>
            </a:r>
            <a:r>
              <a:rPr lang="en-US" dirty="0"/>
              <a:t>.</a:t>
            </a:r>
          </a:p>
          <a:p>
            <a:pPr lvl="0" algn="r" rtl="1"/>
            <a:r>
              <a:rPr lang="ar-SA" b="1" dirty="0"/>
              <a:t>آموزش و آگاه‌سازی کاربران</a:t>
            </a:r>
            <a:r>
              <a:rPr lang="en-US" dirty="0"/>
              <a:t>:</a:t>
            </a:r>
          </a:p>
          <a:p>
            <a:pPr lvl="1" algn="r" rtl="1"/>
            <a:r>
              <a:rPr lang="ar-SA" dirty="0"/>
              <a:t>ارائه آموزش‌های مداوم به کاربران در مورد تهدیدات امنیتی و روش‌های حفاظت از داده‌های شخصی</a:t>
            </a:r>
            <a:r>
              <a:rPr lang="en-US" dirty="0"/>
              <a:t>.</a:t>
            </a:r>
          </a:p>
          <a:p>
            <a:pPr lvl="1" algn="r" rtl="1"/>
            <a:r>
              <a:rPr lang="ar-SA" dirty="0"/>
              <a:t>تشویق کاربران به استفاده از احراز هویت چند عاملی و سایر تمهیدات امنیتی</a:t>
            </a:r>
            <a:r>
              <a:rPr lang="en-US" dirty="0"/>
              <a:t>.</a:t>
            </a:r>
          </a:p>
          <a:p>
            <a:pPr lvl="0" algn="r" rtl="1"/>
            <a:r>
              <a:rPr lang="ar-SA" b="1" dirty="0"/>
              <a:t>توسعه مسئولانه</a:t>
            </a:r>
            <a:r>
              <a:rPr lang="en-US" dirty="0"/>
              <a:t>:</a:t>
            </a:r>
          </a:p>
          <a:p>
            <a:pPr lvl="1" algn="r" rtl="1"/>
            <a:r>
              <a:rPr lang="ar-SA" dirty="0"/>
              <a:t>توسعه‌دهندگان باید حریم خصوصی کاربران را در نظر بگیرند و برنامه‌هایی را توسعه دهند که امنیت و حریم خصوصی کاربران را حفظ کنند</a:t>
            </a:r>
            <a:r>
              <a:rPr lang="en-US" dirty="0"/>
              <a:t>.</a:t>
            </a:r>
          </a:p>
          <a:p>
            <a:pPr lvl="1" algn="r" rtl="1"/>
            <a:r>
              <a:rPr lang="ar-SA" dirty="0"/>
              <a:t>رعایت استانداردهای صنعتی و اخلاقی در توسعه نرم‌افزار</a:t>
            </a:r>
            <a:r>
              <a:rPr lang="en-US" dirty="0"/>
              <a:t>.</a:t>
            </a:r>
          </a:p>
          <a:p>
            <a:pPr algn="r" rtl="1"/>
            <a:r>
              <a:rPr lang="ar-SA" b="1" dirty="0"/>
              <a:t>نکته کلیدی</a:t>
            </a:r>
            <a:r>
              <a:rPr lang="en-US" dirty="0"/>
              <a:t>: </a:t>
            </a:r>
            <a:r>
              <a:rPr lang="ar-SA" dirty="0"/>
              <a:t>دستگاه‌های موبایل به دلیل نقش مرکزی‌شان در زندگی روزمره، نیازمند توجه ویژه‌ای به حفاظت از حریم خصوصی هستند. حفظ این حریم نیازمند تلاش مشترک توسعه‌دهندگان، کاربران و صنعت فناوری است</a:t>
            </a:r>
            <a:r>
              <a:rPr lang="en-US" dirty="0"/>
              <a:t>.</a:t>
            </a:r>
          </a:p>
          <a:p>
            <a:pPr algn="r"/>
            <a:endParaRPr lang="en-US" dirty="0"/>
          </a:p>
        </p:txBody>
      </p:sp>
    </p:spTree>
    <p:extLst>
      <p:ext uri="{BB962C8B-B14F-4D97-AF65-F5344CB8AC3E}">
        <p14:creationId xmlns:p14="http://schemas.microsoft.com/office/powerpoint/2010/main" val="25949488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سیاست‌های شفافیت داده</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اهمیت شفافیت داده</a:t>
            </a:r>
            <a:r>
              <a:rPr lang="en-US" dirty="0"/>
              <a:t>:</a:t>
            </a:r>
          </a:p>
          <a:p>
            <a:pPr lvl="1" algn="r" rtl="1"/>
            <a:r>
              <a:rPr lang="ar-SA" dirty="0"/>
              <a:t>تأکید بر شفافیت در جمع‌آوری، استفاده و به اشتراک‌گذاری داده‌های کاربران</a:t>
            </a:r>
            <a:r>
              <a:rPr lang="en-US" dirty="0"/>
              <a:t>.</a:t>
            </a:r>
          </a:p>
          <a:p>
            <a:pPr lvl="1" algn="r" rtl="1"/>
            <a:r>
              <a:rPr lang="ar-SA" dirty="0"/>
              <a:t>ارتباط روشن و باز با کاربران در مورد سیاست‌های داده و حریم خصوصی</a:t>
            </a:r>
            <a:r>
              <a:rPr lang="en-US" dirty="0"/>
              <a:t>.</a:t>
            </a:r>
          </a:p>
          <a:p>
            <a:pPr lvl="0" algn="r" rtl="1"/>
            <a:r>
              <a:rPr lang="ar-SA" b="1" dirty="0"/>
              <a:t>توسعه سیاست‌های شفاف</a:t>
            </a:r>
            <a:r>
              <a:rPr lang="en-US" dirty="0"/>
              <a:t>:</a:t>
            </a:r>
          </a:p>
          <a:p>
            <a:pPr lvl="1" algn="r" rtl="1"/>
            <a:r>
              <a:rPr lang="ar-SA" dirty="0"/>
              <a:t>تدوین سیاست‌هایی که به طور واضح توضیح می‌دهند داده‌ها چگونه جمع‌آوری، پردازش و استفاده می‌شوند</a:t>
            </a:r>
            <a:r>
              <a:rPr lang="en-US" dirty="0"/>
              <a:t>.</a:t>
            </a:r>
          </a:p>
          <a:p>
            <a:pPr lvl="1" algn="r" rtl="1"/>
            <a:r>
              <a:rPr lang="ar-SA" dirty="0"/>
              <a:t>فراهم کردن اطلاعات دقیق درباره حقوق کاربران نسبت به داده‌های خود، از جمله حق دسترسی، اصلاح و حذف</a:t>
            </a:r>
            <a:r>
              <a:rPr lang="en-US" dirty="0"/>
              <a:t>.</a:t>
            </a:r>
          </a:p>
          <a:p>
            <a:pPr lvl="0" algn="r" rtl="1"/>
            <a:r>
              <a:rPr lang="ar-SA" b="1" dirty="0"/>
              <a:t>ارتباطات مبتنی بر رضایت</a:t>
            </a:r>
            <a:r>
              <a:rPr lang="en-US" dirty="0"/>
              <a:t>:</a:t>
            </a:r>
          </a:p>
          <a:p>
            <a:pPr lvl="1" algn="r" rtl="1"/>
            <a:r>
              <a:rPr lang="ar-SA" dirty="0"/>
              <a:t>اطمینان از دریافت رضایت آگاهانه و مستقل از کاربران قبل از جمع‌آوری و استفاده از داده‌های آنها</a:t>
            </a:r>
            <a:r>
              <a:rPr lang="en-US" dirty="0"/>
              <a:t>.</a:t>
            </a:r>
          </a:p>
          <a:p>
            <a:pPr lvl="1" algn="r" rtl="1"/>
            <a:r>
              <a:rPr lang="ar-SA" dirty="0"/>
              <a:t>ارائه گزینه‌های ساده و قابل دسترس برای کاربران به منظور بازنگری و تغییر تنظیمات رضایت خود</a:t>
            </a:r>
            <a:r>
              <a:rPr lang="en-US" dirty="0"/>
              <a:t>.</a:t>
            </a:r>
          </a:p>
          <a:p>
            <a:pPr lvl="0" algn="r" rtl="1"/>
            <a:r>
              <a:rPr lang="ar-SA" b="1" dirty="0"/>
              <a:t>نقش نظارت و اجرا</a:t>
            </a:r>
            <a:r>
              <a:rPr lang="en-US" dirty="0"/>
              <a:t>:</a:t>
            </a:r>
          </a:p>
          <a:p>
            <a:pPr lvl="1" algn="r" rtl="1"/>
            <a:r>
              <a:rPr lang="ar-SA" dirty="0"/>
              <a:t>ایجاد مکانیزم‌های نظارتی برای اطمینان از پایبندی به سیاست‌های شفافیت</a:t>
            </a:r>
            <a:r>
              <a:rPr lang="en-US" dirty="0"/>
              <a:t>.</a:t>
            </a:r>
          </a:p>
          <a:p>
            <a:pPr lvl="1" algn="r" rtl="1"/>
            <a:r>
              <a:rPr lang="ar-SA" dirty="0"/>
              <a:t>اجرای تدابیر انضباطی در صورت عدم رعایت سیاست‌ها</a:t>
            </a:r>
            <a:r>
              <a:rPr lang="en-US" dirty="0"/>
              <a:t>.</a:t>
            </a:r>
          </a:p>
          <a:p>
            <a:pPr lvl="0" algn="r" rtl="1"/>
            <a:r>
              <a:rPr lang="ar-SA" b="1" dirty="0"/>
              <a:t>فرهنگ سازمانی متمرکز بر کاربر</a:t>
            </a:r>
            <a:r>
              <a:rPr lang="en-US" dirty="0"/>
              <a:t>:</a:t>
            </a:r>
          </a:p>
          <a:p>
            <a:pPr lvl="1" algn="r" rtl="1"/>
            <a:r>
              <a:rPr lang="ar-SA" dirty="0"/>
              <a:t>ترویج فرهنگی که اولویت را به حفاظت از حریم خصوصی کاربران می‌دهد</a:t>
            </a:r>
            <a:r>
              <a:rPr lang="en-US" dirty="0"/>
              <a:t>.</a:t>
            </a:r>
          </a:p>
          <a:p>
            <a:pPr lvl="1" algn="r" rtl="1"/>
            <a:r>
              <a:rPr lang="ar-SA" dirty="0"/>
              <a:t>تشویق کارکنان به تبدیل شدن به حامیان حریم خصوصی در سراسر سازمان</a:t>
            </a:r>
            <a:r>
              <a:rPr lang="en-US" dirty="0"/>
              <a:t>.</a:t>
            </a:r>
          </a:p>
          <a:p>
            <a:pPr algn="r" rtl="1"/>
            <a:r>
              <a:rPr lang="ar-SA" b="1" dirty="0"/>
              <a:t>نکته کلیدی</a:t>
            </a:r>
            <a:r>
              <a:rPr lang="en-US" dirty="0"/>
              <a:t>: </a:t>
            </a:r>
            <a:r>
              <a:rPr lang="ar-SA" dirty="0"/>
              <a:t>شفافیت داده‌ها یکی از ارکان اصلی اعتماد کاربران است و باید در هر جنبه‌ای از فعالیت‌های سازمانی مورد توجه قرار گیرد تا از حقوق کاربران حفاظت شود</a:t>
            </a:r>
            <a:r>
              <a:rPr lang="en-US" dirty="0"/>
              <a:t>.</a:t>
            </a:r>
          </a:p>
          <a:p>
            <a:endParaRPr lang="en-US" dirty="0"/>
          </a:p>
        </p:txBody>
      </p:sp>
    </p:spTree>
    <p:extLst>
      <p:ext uri="{BB962C8B-B14F-4D97-AF65-F5344CB8AC3E}">
        <p14:creationId xmlns:p14="http://schemas.microsoft.com/office/powerpoint/2010/main" val="37325833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استفاده از فناوری بلاک‌چین برای حفظ حریم خصوصی</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lvl="0" algn="r" rtl="1"/>
            <a:r>
              <a:rPr lang="ar-SA" b="1" dirty="0"/>
              <a:t>مزایای بلاک‌چین در حفظ حریم خصوصی</a:t>
            </a:r>
            <a:r>
              <a:rPr lang="en-US" dirty="0"/>
              <a:t>:</a:t>
            </a:r>
          </a:p>
          <a:p>
            <a:pPr lvl="1" algn="r" rtl="1"/>
            <a:r>
              <a:rPr lang="ar-SA" dirty="0"/>
              <a:t>فراهم آوردن یک سیستم غیرمتمرکز که در آن داده‌ها بدون نیاز به مرکزیت و اعتماد به طرف سوم، امن می‌مانند</a:t>
            </a:r>
            <a:r>
              <a:rPr lang="en-US" dirty="0"/>
              <a:t>.</a:t>
            </a:r>
          </a:p>
          <a:p>
            <a:pPr lvl="1" algn="r" rtl="1"/>
            <a:r>
              <a:rPr lang="ar-SA" dirty="0"/>
              <a:t>افزایش شفافیت و کاهش امکان دستکاری داده‌ها به دلیل طبیعت ثبت غیرقابل تغییر بلاک‌چین</a:t>
            </a:r>
            <a:r>
              <a:rPr lang="en-US" dirty="0"/>
              <a:t>.</a:t>
            </a:r>
          </a:p>
          <a:p>
            <a:pPr lvl="0" algn="r" rtl="1"/>
            <a:r>
              <a:rPr lang="ar-SA" b="1" dirty="0"/>
              <a:t>کاربردهای بلاک‌چین در حریم خصوصی</a:t>
            </a:r>
            <a:r>
              <a:rPr lang="en-US" dirty="0"/>
              <a:t>:</a:t>
            </a:r>
          </a:p>
          <a:p>
            <a:pPr lvl="1" algn="r" rtl="1"/>
            <a:r>
              <a:rPr lang="ar-SA" dirty="0"/>
              <a:t>استفاده از بلاک‌چین برای ایجاد سیستم‌های رأی‌گیری الکترونیکی امن</a:t>
            </a:r>
            <a:r>
              <a:rPr lang="en-US" dirty="0"/>
              <a:t>.</a:t>
            </a:r>
          </a:p>
          <a:p>
            <a:pPr lvl="1" algn="r" rtl="1"/>
            <a:r>
              <a:rPr lang="ar-SA" dirty="0"/>
              <a:t>توسعه دفاتر کل غیرمتمرکز برای مدیریت اطلاعات شخصی و حقوق دیجیتال</a:t>
            </a:r>
            <a:r>
              <a:rPr lang="en-US" dirty="0"/>
              <a:t>.</a:t>
            </a:r>
          </a:p>
          <a:p>
            <a:pPr lvl="0" algn="r" rtl="1"/>
            <a:r>
              <a:rPr lang="ar-SA" b="1" dirty="0"/>
              <a:t>چالش‌ها و محدودیت‌ها</a:t>
            </a:r>
            <a:r>
              <a:rPr lang="en-US" dirty="0"/>
              <a:t>:</a:t>
            </a:r>
          </a:p>
          <a:p>
            <a:pPr lvl="1" algn="r" rtl="1"/>
            <a:r>
              <a:rPr lang="ar-SA" dirty="0"/>
              <a:t>نیاز به حجم بالایی از محاسبات و مصرف انرژی که می‌تواند برای برخی کاربردها مانع‌ساز باشد</a:t>
            </a:r>
            <a:r>
              <a:rPr lang="en-US" dirty="0"/>
              <a:t>.</a:t>
            </a:r>
          </a:p>
          <a:p>
            <a:pPr lvl="1" algn="r" rtl="1"/>
            <a:r>
              <a:rPr lang="ar-SA" dirty="0"/>
              <a:t>مسائل مربوط به حریم خصوصی در مواردی که داده‌های شخصی باید قابل حذف یا تغییر باشند</a:t>
            </a:r>
            <a:r>
              <a:rPr lang="en-US" dirty="0"/>
              <a:t>.</a:t>
            </a:r>
          </a:p>
          <a:p>
            <a:pPr lvl="0" algn="r" rtl="1"/>
            <a:r>
              <a:rPr lang="ar-SA" b="1" dirty="0"/>
              <a:t>تنظیم مقررات و استانداردهای بلاک‌چین</a:t>
            </a:r>
            <a:r>
              <a:rPr lang="en-US" dirty="0"/>
              <a:t>:</a:t>
            </a:r>
          </a:p>
          <a:p>
            <a:pPr lvl="1" algn="r" rtl="1"/>
            <a:r>
              <a:rPr lang="ar-SA" dirty="0"/>
              <a:t>بررسی و تنظیم قوانین برای فناوری بلاک‌چین به منظور حفظ حریم خصوصی و امنیت داده‌ها</a:t>
            </a:r>
            <a:r>
              <a:rPr lang="en-US" dirty="0"/>
              <a:t>.</a:t>
            </a:r>
          </a:p>
          <a:p>
            <a:pPr lvl="1" algn="r" rtl="1"/>
            <a:r>
              <a:rPr lang="ar-SA" dirty="0"/>
              <a:t>همکاری با مقامات قانونی و سایر سازمان‌های بین‌المللی برای ایجاد یک چارچوب قانونی واضح</a:t>
            </a:r>
            <a:r>
              <a:rPr lang="en-US" dirty="0"/>
              <a:t>.</a:t>
            </a:r>
          </a:p>
          <a:p>
            <a:pPr algn="r" rtl="1"/>
            <a:r>
              <a:rPr lang="ar-SA" b="1" dirty="0"/>
              <a:t>نکته کلیدی</a:t>
            </a:r>
            <a:r>
              <a:rPr lang="en-US" dirty="0"/>
              <a:t>: </a:t>
            </a:r>
            <a:r>
              <a:rPr lang="ar-SA" dirty="0"/>
              <a:t>بلاک‌چین می‌تواند ابزاری قدرتمند برای حفظ حریم خصوصی باشد، اما استفاده از آن نیاز به درک دقیق فناوری و محدودیت‌های آن دارد</a:t>
            </a:r>
            <a:r>
              <a:rPr lang="en-US" dirty="0"/>
              <a:t>.</a:t>
            </a:r>
          </a:p>
          <a:p>
            <a:endParaRPr lang="en-US" dirty="0"/>
          </a:p>
        </p:txBody>
      </p:sp>
    </p:spTree>
    <p:extLst>
      <p:ext uri="{BB962C8B-B14F-4D97-AF65-F5344CB8AC3E}">
        <p14:creationId xmlns:p14="http://schemas.microsoft.com/office/powerpoint/2010/main" val="36779030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راه‌اندازی سیستم‌های مدیریت حریم خصوصی</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اهمیت سیستم‌های مدیریت حریم خصوصی</a:t>
            </a:r>
            <a:r>
              <a:rPr lang="en-US" dirty="0"/>
              <a:t>:</a:t>
            </a:r>
          </a:p>
          <a:p>
            <a:pPr lvl="1" algn="r" rtl="1"/>
            <a:r>
              <a:rPr lang="ar-SA" dirty="0"/>
              <a:t>توسعه و اجرای سیستم‌هایی که به طور خودکار داده‌ها را بر اساس سیاست‌های حریم خصوصی مدیریت و محافظت می‌کنند</a:t>
            </a:r>
            <a:r>
              <a:rPr lang="en-US" dirty="0"/>
              <a:t>.</a:t>
            </a:r>
          </a:p>
          <a:p>
            <a:pPr lvl="1" algn="r" rtl="1"/>
            <a:r>
              <a:rPr lang="ar-SA" dirty="0"/>
              <a:t>ارتقاء امنیت داده‌ها و کمک به سازمان‌ها برای رعایت مقررات حریم خصوصی</a:t>
            </a:r>
            <a:r>
              <a:rPr lang="en-US" dirty="0"/>
              <a:t>.</a:t>
            </a:r>
          </a:p>
          <a:p>
            <a:pPr lvl="0" algn="r" rtl="1"/>
            <a:r>
              <a:rPr lang="ar-SA" b="1" dirty="0"/>
              <a:t>کاربرد سیستم‌های مدیریت حریم خصوصی</a:t>
            </a:r>
            <a:r>
              <a:rPr lang="en-US" dirty="0"/>
              <a:t>:</a:t>
            </a:r>
          </a:p>
          <a:p>
            <a:pPr lvl="1" algn="r" rtl="1"/>
            <a:r>
              <a:rPr lang="ar-SA" dirty="0"/>
              <a:t>طبقه‌بندی و برچسب‌گذاری داده‌ها بر اساس حساسیت و قوانین مربوط به حریم خصوصی</a:t>
            </a:r>
            <a:r>
              <a:rPr lang="en-US" dirty="0"/>
              <a:t>.</a:t>
            </a:r>
          </a:p>
          <a:p>
            <a:pPr lvl="1" algn="r" rtl="1"/>
            <a:r>
              <a:rPr lang="ar-SA" dirty="0"/>
              <a:t>اجرای کنترل‌های دسترسی بر اساس سطوح مختلف امنیتی و حریم خصوصی</a:t>
            </a:r>
            <a:r>
              <a:rPr lang="en-US" dirty="0"/>
              <a:t>.</a:t>
            </a:r>
          </a:p>
          <a:p>
            <a:pPr lvl="0" algn="r" rtl="1"/>
            <a:r>
              <a:rPr lang="ar-SA" b="1" dirty="0"/>
              <a:t>فناوری‌های پشتیبانی</a:t>
            </a:r>
            <a:r>
              <a:rPr lang="en-US" dirty="0"/>
              <a:t>:</a:t>
            </a:r>
          </a:p>
          <a:p>
            <a:pPr lvl="1" algn="r" rtl="1"/>
            <a:r>
              <a:rPr lang="ar-SA" dirty="0"/>
              <a:t>استفاده از نرم‌افزارهای پیشرفته برای ردیابی، نظارت و گزارش‌دهی فعالیت‌های مرتبط با داده‌ها</a:t>
            </a:r>
            <a:r>
              <a:rPr lang="en-US" dirty="0"/>
              <a:t>.</a:t>
            </a:r>
          </a:p>
          <a:p>
            <a:pPr lvl="1" algn="r" rtl="1"/>
            <a:r>
              <a:rPr lang="ar-SA" dirty="0"/>
              <a:t>به‌کارگیری هوش مصنوعی و یادگیری ماشین برای تشخیص الگوهای داده و پیش‌بینی نقاط آسیب‌پذیر</a:t>
            </a:r>
            <a:r>
              <a:rPr lang="en-US" dirty="0"/>
              <a:t>.</a:t>
            </a:r>
          </a:p>
          <a:p>
            <a:pPr lvl="0" algn="r" rtl="1"/>
            <a:r>
              <a:rPr lang="ar-SA" b="1" dirty="0"/>
              <a:t>چالش‌ها در اجرا</a:t>
            </a:r>
            <a:r>
              <a:rPr lang="en-US" dirty="0"/>
              <a:t>:</a:t>
            </a:r>
          </a:p>
          <a:p>
            <a:pPr lvl="1" algn="r" rtl="1"/>
            <a:r>
              <a:rPr lang="ar-SA" dirty="0"/>
              <a:t>مواجهه با مقاومت درون سازمانی نسبت به تغییرات و نوآوری‌های فناورانه</a:t>
            </a:r>
            <a:r>
              <a:rPr lang="en-US" dirty="0"/>
              <a:t>.</a:t>
            </a:r>
          </a:p>
          <a:p>
            <a:pPr lvl="1" algn="r" rtl="1"/>
            <a:r>
              <a:rPr lang="ar-SA" dirty="0"/>
              <a:t>نیاز به تعهد مداوم از سوی مدیریت برای تأمین منابع و پشتیبانی لازم</a:t>
            </a:r>
            <a:r>
              <a:rPr lang="en-US" dirty="0"/>
              <a:t>.</a:t>
            </a:r>
          </a:p>
          <a:p>
            <a:pPr lvl="0" algn="r" rtl="1"/>
            <a:r>
              <a:rPr lang="ar-SA" b="1" dirty="0"/>
              <a:t>نقش آموزش و آگاه‌سازی</a:t>
            </a:r>
            <a:r>
              <a:rPr lang="en-US" dirty="0"/>
              <a:t>:</a:t>
            </a:r>
          </a:p>
          <a:p>
            <a:pPr lvl="1" algn="r" rtl="1"/>
            <a:r>
              <a:rPr lang="ar-SA" dirty="0"/>
              <a:t>آموزش کارکنان در مورد اهمیت و کارکردهای سیستم‌های مدیریت حریم خصوصی</a:t>
            </a:r>
            <a:r>
              <a:rPr lang="en-US" dirty="0"/>
              <a:t>.</a:t>
            </a:r>
          </a:p>
          <a:p>
            <a:pPr lvl="1" algn="r" rtl="1"/>
            <a:r>
              <a:rPr lang="ar-SA" dirty="0"/>
              <a:t>توسعه برنامه‌های آموزشی برای کمک به کارکنان در درک بهتر و استفاده اثربخش از این سیستم‌ها</a:t>
            </a:r>
            <a:r>
              <a:rPr lang="en-US" dirty="0"/>
              <a:t>.</a:t>
            </a:r>
          </a:p>
          <a:p>
            <a:pPr algn="r" rtl="1"/>
            <a:r>
              <a:rPr lang="ar-SA" b="1" dirty="0"/>
              <a:t>نکته کلیدی</a:t>
            </a:r>
            <a:r>
              <a:rPr lang="en-US" dirty="0"/>
              <a:t>: </a:t>
            </a:r>
            <a:r>
              <a:rPr lang="ar-SA" dirty="0"/>
              <a:t>سیستم‌های مدیریت حریم خصوصی نقش کلیدی در حفاظت از داده‌های سازمان و کمک به انطباق با قوانین دارند. این سیستم‌ها باید با دقت طراحی، پیاده‌سازی و به‌روزرسانی شوند</a:t>
            </a:r>
            <a:r>
              <a:rPr lang="en-US" dirty="0"/>
              <a:t>.</a:t>
            </a:r>
          </a:p>
          <a:p>
            <a:endParaRPr lang="en-US" dirty="0"/>
          </a:p>
        </p:txBody>
      </p:sp>
    </p:spTree>
    <p:extLst>
      <p:ext uri="{BB962C8B-B14F-4D97-AF65-F5344CB8AC3E}">
        <p14:creationId xmlns:p14="http://schemas.microsoft.com/office/powerpoint/2010/main" val="37367176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رویکردهای نوآورانه برای حفظ حریم خصوصی</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lvl="0" algn="r" rtl="1"/>
            <a:r>
              <a:rPr lang="ar-SA" b="1" dirty="0"/>
              <a:t>نوآوری در فناوری‌های حفاظت از حریم خصوصی</a:t>
            </a:r>
            <a:r>
              <a:rPr lang="en-US" dirty="0"/>
              <a:t>:</a:t>
            </a:r>
          </a:p>
          <a:p>
            <a:pPr lvl="1" algn="r" rtl="1"/>
            <a:r>
              <a:rPr lang="ar-SA" dirty="0"/>
              <a:t>توسعه و استفاده از فناوری‌های جدید مانند رمزنگاری همگانی و رمزنگاری بدون دانش که امکان پردازش داده‌ها را بدون فاش کردن اطلاعات حساس فراهم می‌کند</a:t>
            </a:r>
            <a:r>
              <a:rPr lang="en-US" dirty="0"/>
              <a:t>.</a:t>
            </a:r>
          </a:p>
          <a:p>
            <a:pPr lvl="0" algn="r" rtl="1"/>
            <a:r>
              <a:rPr lang="ar-SA" b="1" dirty="0"/>
              <a:t>به کارگیری هوش مصنوعی و یادگیری ماشین</a:t>
            </a:r>
            <a:r>
              <a:rPr lang="en-US" dirty="0"/>
              <a:t>:</a:t>
            </a:r>
          </a:p>
          <a:p>
            <a:pPr lvl="1" algn="r" rtl="1"/>
            <a:r>
              <a:rPr lang="ar-SA" dirty="0"/>
              <a:t>استفاده از هوش مصنوعی برای بهبود الگوریتم‌های حفظ حریم خصوصی که می‌توانند داده‌ها را به طور مؤثرتری مدیریت و حفاظت کنند</a:t>
            </a:r>
            <a:r>
              <a:rPr lang="en-US" dirty="0"/>
              <a:t>.</a:t>
            </a:r>
          </a:p>
          <a:p>
            <a:pPr lvl="1" algn="r" rtl="1"/>
            <a:r>
              <a:rPr lang="ar-SA" dirty="0"/>
              <a:t>توسعه سیستم‌های یادگیری ماشین که قادر به تشخیص و حذف اطلاعات شخصی از داده‌ها هستند</a:t>
            </a:r>
            <a:r>
              <a:rPr lang="en-US" dirty="0"/>
              <a:t>.</a:t>
            </a:r>
          </a:p>
          <a:p>
            <a:pPr lvl="0" algn="r" rtl="1"/>
            <a:r>
              <a:rPr lang="ar-SA" b="1" dirty="0"/>
              <a:t>مشارکت‌های بین‌المللی و استانداردهای جهانی</a:t>
            </a:r>
            <a:r>
              <a:rPr lang="en-US" dirty="0"/>
              <a:t>:</a:t>
            </a:r>
          </a:p>
          <a:p>
            <a:pPr lvl="1" algn="r" rtl="1"/>
            <a:r>
              <a:rPr lang="ar-SA" dirty="0"/>
              <a:t>همکاری بین‌المللی برای توسعه استانداردهای مشترک حفظ حریم خصوصی که در سراسر جهان قابل اجرا باشند</a:t>
            </a:r>
            <a:r>
              <a:rPr lang="en-US" dirty="0"/>
              <a:t>.</a:t>
            </a:r>
          </a:p>
          <a:p>
            <a:pPr lvl="1" algn="r" rtl="1"/>
            <a:r>
              <a:rPr lang="ar-SA" dirty="0"/>
              <a:t>کار بر روی تدوین قوانین و مقرراتی که به طور فعال از فناوری‌های نوآورانه پشتیبانی می‌کنند و فضای سازگار برای پیشرفت‌های فناورانه را فراهم می‌آورند</a:t>
            </a:r>
            <a:r>
              <a:rPr lang="en-US" dirty="0"/>
              <a:t>.</a:t>
            </a:r>
          </a:p>
          <a:p>
            <a:pPr lvl="0" algn="r" rtl="1"/>
            <a:r>
              <a:rPr lang="ar-SA" b="1" dirty="0"/>
              <a:t>پیشبرد مرزهای حفظ حریم خصوصی</a:t>
            </a:r>
            <a:r>
              <a:rPr lang="en-US" dirty="0"/>
              <a:t>:</a:t>
            </a:r>
          </a:p>
          <a:p>
            <a:pPr lvl="1" algn="r" rtl="1"/>
            <a:r>
              <a:rPr lang="ar-SA" dirty="0"/>
              <a:t>تجربه‌نگاری و تحقیقات دانشگاهی برای فهم بهتر چالش‌ها و فرصت‌های مرتبط با حفظ حریم خصوصی در دنیای دیجیتال</a:t>
            </a:r>
            <a:r>
              <a:rPr lang="en-US" dirty="0"/>
              <a:t>.</a:t>
            </a:r>
          </a:p>
          <a:p>
            <a:pPr lvl="1" algn="r" rtl="1"/>
            <a:r>
              <a:rPr lang="ar-SA" dirty="0"/>
              <a:t>توسعه رویکردهای جدید برای مقابله با چالش‌های ناشی از فناوری‌های نوظهور مانند اینترنت اشیاء و هوش مصنوعی</a:t>
            </a:r>
            <a:r>
              <a:rPr lang="en-US" dirty="0"/>
              <a:t>.</a:t>
            </a:r>
          </a:p>
          <a:p>
            <a:pPr algn="r" rtl="1"/>
            <a:r>
              <a:rPr lang="ar-SA" b="1" dirty="0"/>
              <a:t>نکته کلیدی</a:t>
            </a:r>
            <a:r>
              <a:rPr lang="en-US" dirty="0"/>
              <a:t>: </a:t>
            </a:r>
            <a:r>
              <a:rPr lang="ar-SA" dirty="0"/>
              <a:t>نوآوری در فناوری و همکاری‌های جهانی کلیدی برای پیشبرد حریم خصوصی در عصر دیجیتال هستند. به کارگیری رویکردهای نوآورانه و استانداردهای جهانی می‌تواند به ایجاد تعادل بین پیشرفت‌های فناورانه و حفظ حریم خصوصی کمک کند</a:t>
            </a:r>
            <a:r>
              <a:rPr lang="en-US" dirty="0"/>
              <a:t>.</a:t>
            </a:r>
          </a:p>
          <a:p>
            <a:endParaRPr lang="en-US" dirty="0"/>
          </a:p>
        </p:txBody>
      </p:sp>
    </p:spTree>
    <p:extLst>
      <p:ext uri="{BB962C8B-B14F-4D97-AF65-F5344CB8AC3E}">
        <p14:creationId xmlns:p14="http://schemas.microsoft.com/office/powerpoint/2010/main" val="18279157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مقابله با تهدیدات سایبری در محیط‌های ابری</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چالش‌های امنیتی در محیط‌های ابری</a:t>
            </a:r>
            <a:r>
              <a:rPr lang="en-US" dirty="0"/>
              <a:t>:</a:t>
            </a:r>
          </a:p>
          <a:p>
            <a:pPr lvl="1" algn="r" rtl="1"/>
            <a:r>
              <a:rPr lang="ar-SA" dirty="0"/>
              <a:t>دسترسی گسترده و متمرکز به داده‌ها که می‌تواند نقاط آسیب‌پذیر بزرگی ایجاد کند</a:t>
            </a:r>
            <a:r>
              <a:rPr lang="en-US" dirty="0"/>
              <a:t>.</a:t>
            </a:r>
          </a:p>
          <a:p>
            <a:pPr lvl="1" algn="r" rtl="1"/>
            <a:r>
              <a:rPr lang="ar-SA" dirty="0"/>
              <a:t>تعامل با چندین مشتری و کاربر در یک محیط مشترک که ریسک‌های امنیتی را افزایش می‌دهد</a:t>
            </a:r>
            <a:r>
              <a:rPr lang="en-US" dirty="0"/>
              <a:t>.</a:t>
            </a:r>
          </a:p>
          <a:p>
            <a:pPr lvl="0" algn="r" rtl="1"/>
            <a:r>
              <a:rPr lang="ar-SA" b="1" dirty="0"/>
              <a:t>استراتژی‌های امنیتی موثر</a:t>
            </a:r>
            <a:r>
              <a:rPr lang="en-US" dirty="0"/>
              <a:t>:</a:t>
            </a:r>
          </a:p>
          <a:p>
            <a:pPr lvl="1" algn="r" rtl="1"/>
            <a:r>
              <a:rPr lang="ar-SA" dirty="0"/>
              <a:t>استفاده از رمزنگاری قوی برای حفاظت از داده‌ها در هنگام انتقال و ذخیره‌سازی</a:t>
            </a:r>
            <a:r>
              <a:rPr lang="en-US" dirty="0"/>
              <a:t>.</a:t>
            </a:r>
          </a:p>
          <a:p>
            <a:pPr lvl="1" algn="r" rtl="1"/>
            <a:r>
              <a:rPr lang="ar-SA" dirty="0"/>
              <a:t>اجرای مدیریت هویت و دسترسی‌ها</a:t>
            </a:r>
            <a:r>
              <a:rPr lang="en-US" dirty="0"/>
              <a:t> (IAM) </a:t>
            </a:r>
            <a:r>
              <a:rPr lang="ar-SA" dirty="0"/>
              <a:t>برای کنترل دسترسی‌ها به منابع ابری</a:t>
            </a:r>
            <a:r>
              <a:rPr lang="en-US" dirty="0"/>
              <a:t>.</a:t>
            </a:r>
          </a:p>
          <a:p>
            <a:pPr lvl="0" algn="r" rtl="1"/>
            <a:r>
              <a:rPr lang="ar-SA" b="1" dirty="0"/>
              <a:t>توسعه سیاست‌های امنیتی مناسب</a:t>
            </a:r>
            <a:r>
              <a:rPr lang="en-US" dirty="0"/>
              <a:t>:</a:t>
            </a:r>
          </a:p>
          <a:p>
            <a:pPr lvl="1" algn="r" rtl="1"/>
            <a:r>
              <a:rPr lang="ar-SA" dirty="0"/>
              <a:t>تدوین و اجرای سیاست‌های امنیتی که خاص محیط‌های ابری باشند و نیازهای خاص این محیط‌ها را پوشش دهند</a:t>
            </a:r>
            <a:r>
              <a:rPr lang="en-US" dirty="0"/>
              <a:t>.</a:t>
            </a:r>
          </a:p>
          <a:p>
            <a:pPr lvl="1" algn="r" rtl="1"/>
            <a:r>
              <a:rPr lang="ar-SA" dirty="0"/>
              <a:t>به‌روزرسانی مداوم سیاست‌ها برای مطابقت با تغییرات در فناوری‌های ابری و تهدیدات امنیتی</a:t>
            </a:r>
            <a:r>
              <a:rPr lang="en-US" dirty="0"/>
              <a:t>.</a:t>
            </a:r>
          </a:p>
          <a:p>
            <a:pPr lvl="0" algn="r" rtl="1"/>
            <a:r>
              <a:rPr lang="ar-SA" b="1" dirty="0"/>
              <a:t>آموزش کارکنان و کاربران</a:t>
            </a:r>
            <a:r>
              <a:rPr lang="en-US" dirty="0"/>
              <a:t>:</a:t>
            </a:r>
          </a:p>
          <a:p>
            <a:pPr lvl="1" algn="r" rtl="1"/>
            <a:r>
              <a:rPr lang="ar-SA" dirty="0"/>
              <a:t>آموزش دوره‌ای کارکنان و کاربران برای افزایش آگاهی در مورد تهدیدات سایبری و بهترین روش‌های مقابله با آن‌ها</a:t>
            </a:r>
            <a:r>
              <a:rPr lang="en-US" dirty="0"/>
              <a:t>.</a:t>
            </a:r>
          </a:p>
          <a:p>
            <a:pPr lvl="1" algn="r" rtl="1"/>
            <a:r>
              <a:rPr lang="ar-SA" dirty="0"/>
              <a:t>ترویج فرهنگ امنیتی قوی در سازمان که همه افراد را در حفاظت از داده‌ها در محیط ابری مشارکت دهد</a:t>
            </a:r>
            <a:r>
              <a:rPr lang="en-US" dirty="0"/>
              <a:t>.</a:t>
            </a:r>
          </a:p>
          <a:p>
            <a:pPr lvl="0" algn="r" rtl="1"/>
            <a:r>
              <a:rPr lang="ar-SA" b="1" dirty="0"/>
              <a:t>استفاده از ابزارهای امنیتی پیشرفته</a:t>
            </a:r>
            <a:r>
              <a:rPr lang="en-US" dirty="0"/>
              <a:t>:</a:t>
            </a:r>
          </a:p>
          <a:p>
            <a:pPr lvl="1" algn="r" rtl="1"/>
            <a:r>
              <a:rPr lang="ar-SA" dirty="0"/>
              <a:t>به‌کارگیری راه‌حل‌های امنیتی پیشرفته مانند جداسازی شبکه، تجزیه و تحلیل ترافیک و سیستم‌های تشخیص نفوذ</a:t>
            </a:r>
            <a:r>
              <a:rPr lang="en-US" dirty="0"/>
              <a:t>.</a:t>
            </a:r>
          </a:p>
          <a:p>
            <a:pPr lvl="1" algn="r" rtl="1"/>
            <a:r>
              <a:rPr lang="ar-SA" dirty="0"/>
              <a:t>استفاده از خدمات امنیتی ابری ارائه شده توسط ارائه‌دهندگان خدمات ابری برای تقویت تدابیر امنیتی</a:t>
            </a:r>
            <a:r>
              <a:rPr lang="en-US" dirty="0"/>
              <a:t>.</a:t>
            </a:r>
          </a:p>
          <a:p>
            <a:pPr algn="r" rtl="1"/>
            <a:r>
              <a:rPr lang="ar-SA" b="1" dirty="0"/>
              <a:t>نکته کلیدی</a:t>
            </a:r>
            <a:r>
              <a:rPr lang="en-US" dirty="0"/>
              <a:t>: </a:t>
            </a:r>
            <a:r>
              <a:rPr lang="ar-SA" dirty="0"/>
              <a:t>مقابله با تهدیدات سایبری در محیط‌های ابری نیازمند ترکیبی از فناوری‌های پیشرفته، سیاست‌های امنیتی دقیق و آموزش مستمر است تا اطمینان حاصل شود که داده‌ها و منابع در امان می‌مانند</a:t>
            </a:r>
            <a:r>
              <a:rPr lang="en-US" dirty="0"/>
              <a:t>.</a:t>
            </a:r>
          </a:p>
          <a:p>
            <a:endParaRPr lang="en-US" dirty="0"/>
          </a:p>
        </p:txBody>
      </p:sp>
    </p:spTree>
    <p:extLst>
      <p:ext uri="{BB962C8B-B14F-4D97-AF65-F5344CB8AC3E}">
        <p14:creationId xmlns:p14="http://schemas.microsoft.com/office/powerpoint/2010/main" val="2153634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در شبکه‌های اجتماعی</a:t>
            </a:r>
            <a:endParaRPr lang="en-US" dirty="0"/>
          </a:p>
        </p:txBody>
      </p:sp>
      <p:sp>
        <p:nvSpPr>
          <p:cNvPr id="3" name="Content Placeholder 2"/>
          <p:cNvSpPr>
            <a:spLocks noGrp="1"/>
          </p:cNvSpPr>
          <p:nvPr>
            <p:ph idx="1"/>
          </p:nvPr>
        </p:nvSpPr>
        <p:spPr/>
        <p:txBody>
          <a:bodyPr>
            <a:normAutofit fontScale="92500" lnSpcReduction="20000"/>
          </a:bodyPr>
          <a:lstStyle/>
          <a:p>
            <a:pPr marL="0" indent="0" algn="r" rtl="1">
              <a:buNone/>
            </a:pPr>
            <a:r>
              <a:rPr lang="ar-SA" dirty="0"/>
              <a:t>شبکه‌های اجتماعی به بخشی جدایی‌ناپذیر از زندگی روزمره ما تبدیل شده‌اند، اما استفاده نادرست از آن‌ها می‌تواند به نقض حریم خصوصی منجر شود. اطلاعاتی که در پروفایل‌ها و پست‌ها به اشتراک گذاشته می‌شود، ممکن است توسط افراد ناشناس یا مجرمان سایبری مورد سوءاستفاده قرار گیرد.</a:t>
            </a:r>
            <a:endParaRPr lang="en-US" dirty="0"/>
          </a:p>
          <a:p>
            <a:pPr marL="0" indent="0" algn="r" rtl="1">
              <a:buNone/>
            </a:pPr>
            <a:r>
              <a:rPr lang="en-US" dirty="0"/>
              <a:t> </a:t>
            </a:r>
          </a:p>
          <a:p>
            <a:pPr marL="0" indent="0" algn="r" rtl="1">
              <a:buNone/>
            </a:pPr>
            <a:r>
              <a:rPr lang="ar-SA" dirty="0"/>
              <a:t>برای حفاظت از حریم خصوصی در شبکه‌های اجتماعی،</a:t>
            </a:r>
            <a:endParaRPr lang="fa-IR" dirty="0"/>
          </a:p>
          <a:p>
            <a:pPr marL="514350" indent="-514350" algn="r" rtl="1">
              <a:buFont typeface="+mj-lt"/>
              <a:buAutoNum type="arabicPeriod"/>
            </a:pPr>
            <a:r>
              <a:rPr lang="ar-SA" dirty="0"/>
              <a:t> تنظیمات حریم خصوصی حساب‌های خود را بررسی و محدود کنید. </a:t>
            </a:r>
            <a:endParaRPr lang="fa-IR" dirty="0"/>
          </a:p>
          <a:p>
            <a:pPr marL="514350" indent="-514350" algn="r" rtl="1">
              <a:buFont typeface="+mj-lt"/>
              <a:buAutoNum type="arabicPeriod"/>
            </a:pPr>
            <a:r>
              <a:rPr lang="ar-SA" dirty="0"/>
              <a:t>از اشتراک‌گذاری اطلاعات حساس خودداری کنید </a:t>
            </a:r>
            <a:endParaRPr lang="fa-IR" dirty="0"/>
          </a:p>
          <a:p>
            <a:pPr marL="514350" indent="-514350" algn="r" rtl="1">
              <a:buFont typeface="+mj-lt"/>
              <a:buAutoNum type="arabicPeriod"/>
            </a:pPr>
            <a:r>
              <a:rPr lang="ar-SA" dirty="0"/>
              <a:t>درخواست‌های دوستی از افراد ناشناس را نپذیرید. </a:t>
            </a:r>
            <a:endParaRPr lang="fa-IR" dirty="0"/>
          </a:p>
          <a:p>
            <a:pPr marL="514350" indent="-514350" algn="r" rtl="1">
              <a:buFont typeface="+mj-lt"/>
              <a:buAutoNum type="arabicPeriod"/>
            </a:pPr>
            <a:r>
              <a:rPr lang="ar-SA" dirty="0"/>
              <a:t>مراقب لینک‌ها و پیام‌های مشکوک باشید که ممکن است حاوی بدافزار یا فیشینگ باشند.</a:t>
            </a:r>
            <a:endParaRPr lang="en-US" dirty="0"/>
          </a:p>
          <a:p>
            <a:pPr marL="0" indent="0" algn="r" rtl="1">
              <a:buNone/>
            </a:pPr>
            <a:r>
              <a:rPr lang="en-US" dirty="0"/>
              <a:t> </a:t>
            </a:r>
          </a:p>
          <a:p>
            <a:pPr marL="0" indent="0" algn="r">
              <a:buNone/>
            </a:pPr>
            <a:endParaRPr lang="en-US" dirty="0"/>
          </a:p>
        </p:txBody>
      </p:sp>
    </p:spTree>
    <p:extLst>
      <p:ext uri="{BB962C8B-B14F-4D97-AF65-F5344CB8AC3E}">
        <p14:creationId xmlns:p14="http://schemas.microsoft.com/office/powerpoint/2010/main" val="27229854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سیاست‌های تطبیقی در مدیریت داده‌ها</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تعریف سیاست‌های تطبیقی</a:t>
            </a:r>
            <a:r>
              <a:rPr lang="en-US" dirty="0"/>
              <a:t>:</a:t>
            </a:r>
          </a:p>
          <a:p>
            <a:pPr lvl="1" algn="r" rtl="1"/>
            <a:r>
              <a:rPr lang="ar-SA" dirty="0"/>
              <a:t>سیاست‌هایی که به صورت پویا بر اساس شرایط متغیر محیطی و نیازهای کسب‌وکار تنظیم می‌شوند</a:t>
            </a:r>
            <a:r>
              <a:rPr lang="en-US" dirty="0"/>
              <a:t>.</a:t>
            </a:r>
          </a:p>
          <a:p>
            <a:pPr lvl="1" algn="r" rtl="1"/>
            <a:r>
              <a:rPr lang="ar-SA" dirty="0"/>
              <a:t>قابلیت انعطاف و تطبیق با تغییرات قانونی، فناوری و سایر عوامل بیرونی</a:t>
            </a:r>
            <a:r>
              <a:rPr lang="en-US" dirty="0"/>
              <a:t>.</a:t>
            </a:r>
          </a:p>
          <a:p>
            <a:pPr lvl="0" algn="r" rtl="1"/>
            <a:r>
              <a:rPr lang="ar-SA" b="1" dirty="0"/>
              <a:t>چگونگی اجرای سیاست‌های تطبیقی</a:t>
            </a:r>
            <a:r>
              <a:rPr lang="en-US" dirty="0"/>
              <a:t>:</a:t>
            </a:r>
          </a:p>
          <a:p>
            <a:pPr lvl="1" algn="r" rtl="1"/>
            <a:r>
              <a:rPr lang="ar-SA" dirty="0"/>
              <a:t>استفاده از سیستم‌های مدیریت داده‌های هوشمند که می‌توانند سیاست‌ها را بر اساس داده‌های واقعی و در زمان واقعی تنظیم کنند</a:t>
            </a:r>
            <a:r>
              <a:rPr lang="en-US" dirty="0"/>
              <a:t>.</a:t>
            </a:r>
          </a:p>
          <a:p>
            <a:pPr lvl="1" algn="r" rtl="1"/>
            <a:r>
              <a:rPr lang="ar-SA" dirty="0"/>
              <a:t>ایجاد مکانیزم‌هایی برای پایش مداوم محیط و تجزیه و تحلیل داده‌ها به منظور شناسایی نیازهای تغییر سیاست</a:t>
            </a:r>
            <a:r>
              <a:rPr lang="en-US" dirty="0"/>
              <a:t>.</a:t>
            </a:r>
          </a:p>
          <a:p>
            <a:pPr lvl="0" algn="r" rtl="1"/>
            <a:r>
              <a:rPr lang="ar-SA" b="1" dirty="0"/>
              <a:t>مزایای سیاست‌های تطبیقی</a:t>
            </a:r>
            <a:r>
              <a:rPr lang="en-US" dirty="0"/>
              <a:t>:</a:t>
            </a:r>
          </a:p>
          <a:p>
            <a:pPr lvl="1" algn="r" rtl="1"/>
            <a:r>
              <a:rPr lang="ar-SA" dirty="0"/>
              <a:t>افزایش کارایی و کاهش هزینه‌ها با مدیریت بهینه منابع داده</a:t>
            </a:r>
            <a:r>
              <a:rPr lang="en-US" dirty="0"/>
              <a:t>.</a:t>
            </a:r>
          </a:p>
          <a:p>
            <a:pPr lvl="1" algn="r" rtl="1"/>
            <a:r>
              <a:rPr lang="ar-SA" dirty="0"/>
              <a:t>بهبود امنیت و حریم خصوصی داده‌ها با واکنش سریع به تهدیدات و تغییرات محیطی</a:t>
            </a:r>
            <a:r>
              <a:rPr lang="en-US" dirty="0"/>
              <a:t>.</a:t>
            </a:r>
          </a:p>
          <a:p>
            <a:pPr lvl="0" algn="r" rtl="1"/>
            <a:r>
              <a:rPr lang="ar-SA" b="1" dirty="0"/>
              <a:t>چالش‌های پیاده‌سازی</a:t>
            </a:r>
            <a:r>
              <a:rPr lang="en-US" dirty="0"/>
              <a:t>:</a:t>
            </a:r>
          </a:p>
          <a:p>
            <a:pPr lvl="1" algn="r" rtl="1"/>
            <a:r>
              <a:rPr lang="ar-SA" dirty="0"/>
              <a:t>نیاز به فناوری پیشرفته و سرمایه‌گذاری در سیستم‌های پیچیده تحلیلی و مدیریتی</a:t>
            </a:r>
            <a:r>
              <a:rPr lang="en-US" dirty="0"/>
              <a:t>.</a:t>
            </a:r>
          </a:p>
          <a:p>
            <a:pPr lvl="1" algn="r" rtl="1"/>
            <a:r>
              <a:rPr lang="ar-SA" dirty="0"/>
              <a:t>مقاومت سازمانی در برابر تغییر و نیاز به آموزش کارکنان برای کار با سیستم‌های جدید</a:t>
            </a:r>
            <a:r>
              <a:rPr lang="en-US" dirty="0"/>
              <a:t>.</a:t>
            </a:r>
          </a:p>
          <a:p>
            <a:pPr lvl="0" algn="r" rtl="1"/>
            <a:r>
              <a:rPr lang="ar-SA" b="1" dirty="0"/>
              <a:t>استراتژی‌های اجرایی</a:t>
            </a:r>
            <a:r>
              <a:rPr lang="en-US" dirty="0"/>
              <a:t>:</a:t>
            </a:r>
          </a:p>
          <a:p>
            <a:pPr lvl="1" algn="r" rtl="1"/>
            <a:r>
              <a:rPr lang="ar-SA" dirty="0"/>
              <a:t>توسعه برنامه‌های آموزشی برای اطمینان از درک کارکنان از اهمیت و کارکرد سیاست‌های تطبیقی</a:t>
            </a:r>
            <a:r>
              <a:rPr lang="en-US" dirty="0"/>
              <a:t>.</a:t>
            </a:r>
          </a:p>
          <a:p>
            <a:pPr lvl="1" algn="r" rtl="1"/>
            <a:r>
              <a:rPr lang="ar-SA" dirty="0"/>
              <a:t>تشویق به انجام تست‌های میدانی و جمع‌آوری بازخورد به منظور بهبود مستمر سیاست‌ها و فرایندها</a:t>
            </a:r>
            <a:r>
              <a:rPr lang="en-US" dirty="0"/>
              <a:t>.</a:t>
            </a:r>
          </a:p>
          <a:p>
            <a:pPr algn="r" rtl="1"/>
            <a:r>
              <a:rPr lang="ar-SA" b="1" dirty="0"/>
              <a:t>نکته کلیدی</a:t>
            </a:r>
            <a:r>
              <a:rPr lang="en-US" dirty="0"/>
              <a:t>: </a:t>
            </a:r>
            <a:r>
              <a:rPr lang="ar-SA" dirty="0"/>
              <a:t>سیاست‌های تطبیقی در مدیریت داده‌ها به سازمان‌ها امکان می‌دهند که به صورت پویا و مؤثر به تغییرات در محیط کسب‌وکار و فناوری پاسخ دهند، و از داده‌ها به شکل بهینه‌تری محافظت کنند</a:t>
            </a:r>
            <a:r>
              <a:rPr lang="en-US" dirty="0"/>
              <a:t>.</a:t>
            </a:r>
          </a:p>
          <a:p>
            <a:pPr algn="r"/>
            <a:endParaRPr lang="en-US" dirty="0"/>
          </a:p>
        </p:txBody>
      </p:sp>
    </p:spTree>
    <p:extLst>
      <p:ext uri="{BB962C8B-B14F-4D97-AF65-F5344CB8AC3E}">
        <p14:creationId xmlns:p14="http://schemas.microsoft.com/office/powerpoint/2010/main" val="319849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نقش نظارت و بازبینی در حفاظت از حریم خصوصی</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اهمیت نظارت و بازبینی</a:t>
            </a:r>
            <a:r>
              <a:rPr lang="en-US" dirty="0"/>
              <a:t>:</a:t>
            </a:r>
          </a:p>
          <a:p>
            <a:pPr lvl="1" algn="r" rtl="1"/>
            <a:r>
              <a:rPr lang="ar-SA" dirty="0"/>
              <a:t>مراقبت دائمی و بازبینی فرآیندها و سیستم‌ها برای اطمینان از حفاظت مؤثر از داده‌های شخصی و رعایت قوانین حریم خصوصی</a:t>
            </a:r>
            <a:r>
              <a:rPr lang="en-US" dirty="0"/>
              <a:t>.</a:t>
            </a:r>
          </a:p>
          <a:p>
            <a:pPr lvl="1" algn="r" rtl="1"/>
            <a:r>
              <a:rPr lang="ar-SA" dirty="0"/>
              <a:t>شناسایی و رفع نقاط ضعف امنیتی قبل از تبدیل شدن به تهدیدات جدی</a:t>
            </a:r>
            <a:r>
              <a:rPr lang="en-US" dirty="0"/>
              <a:t>.</a:t>
            </a:r>
          </a:p>
          <a:p>
            <a:pPr lvl="0" algn="r" rtl="1"/>
            <a:r>
              <a:rPr lang="ar-SA" b="1" dirty="0"/>
              <a:t>روش‌های نظارت</a:t>
            </a:r>
            <a:r>
              <a:rPr lang="en-US" dirty="0"/>
              <a:t>:</a:t>
            </a:r>
          </a:p>
          <a:p>
            <a:pPr lvl="1" algn="r" rtl="1"/>
            <a:r>
              <a:rPr lang="ar-SA" dirty="0"/>
              <a:t>استفاده از ابزارهای امنیتی مدرن برای نظارت مداوم بر دسترسی‌ها و فعالیت‌های شبکه</a:t>
            </a:r>
            <a:r>
              <a:rPr lang="en-US" dirty="0"/>
              <a:t>.</a:t>
            </a:r>
          </a:p>
          <a:p>
            <a:pPr lvl="1" algn="r" rtl="1"/>
            <a:r>
              <a:rPr lang="ar-SA" dirty="0"/>
              <a:t>تجزیه و تحلیل پیشرفته داده‌ها برای تشخیص الگوهای غیرمعمول که ممکن است نشان‌دهنده تلاش‌های نفوذ یا سوء استفاده باشند</a:t>
            </a:r>
            <a:r>
              <a:rPr lang="en-US" dirty="0"/>
              <a:t>.</a:t>
            </a:r>
          </a:p>
          <a:p>
            <a:pPr lvl="0" algn="r" rtl="1"/>
            <a:r>
              <a:rPr lang="ar-SA" b="1" dirty="0"/>
              <a:t>فرآیند بازبینی</a:t>
            </a:r>
            <a:r>
              <a:rPr lang="en-US" dirty="0"/>
              <a:t>:</a:t>
            </a:r>
          </a:p>
          <a:p>
            <a:pPr lvl="1" algn="r" rtl="1"/>
            <a:r>
              <a:rPr lang="ar-SA" dirty="0"/>
              <a:t>بررسی دوره‌ای سیاست‌ها و پروتکل‌های حریم خصوصی برای اطمینان از بروزرسانی و اثربخشی آن‌ها در محیط‌های در حال تغییر</a:t>
            </a:r>
            <a:r>
              <a:rPr lang="en-US" dirty="0"/>
              <a:t>.</a:t>
            </a:r>
          </a:p>
          <a:p>
            <a:pPr lvl="1" algn="r" rtl="1"/>
            <a:r>
              <a:rPr lang="ar-SA" dirty="0"/>
              <a:t>همکاری با متخصصان امنیتی برای ارزیابی و بهبود اقدامات حفاظتی</a:t>
            </a:r>
            <a:r>
              <a:rPr lang="en-US" dirty="0"/>
              <a:t>.</a:t>
            </a:r>
          </a:p>
          <a:p>
            <a:pPr lvl="0" algn="r" rtl="1"/>
            <a:r>
              <a:rPr lang="ar-SA" b="1" dirty="0"/>
              <a:t>نقش آموزش</a:t>
            </a:r>
            <a:r>
              <a:rPr lang="en-US" dirty="0"/>
              <a:t>:</a:t>
            </a:r>
          </a:p>
          <a:p>
            <a:pPr lvl="1" algn="r" rtl="1"/>
            <a:r>
              <a:rPr lang="ar-SA" dirty="0"/>
              <a:t>تربیت کارکنان برای شناسایی و گزارش دادن فعالیت‌های مشکوک، به عنوان بخشی از یک استراتژی دفاعی چندلایه‌ای</a:t>
            </a:r>
            <a:r>
              <a:rPr lang="en-US" dirty="0"/>
              <a:t>.</a:t>
            </a:r>
          </a:p>
          <a:p>
            <a:pPr lvl="1" algn="r" rtl="1"/>
            <a:r>
              <a:rPr lang="ar-SA" dirty="0"/>
              <a:t>برگزاری جلسات آموزشی دوره‌ای برای نوسازی دانش کارکنان در زمینه امنیت و حریم خصوصی</a:t>
            </a:r>
            <a:r>
              <a:rPr lang="en-US" dirty="0"/>
              <a:t>.</a:t>
            </a:r>
          </a:p>
          <a:p>
            <a:pPr lvl="0" algn="r" rtl="1"/>
            <a:r>
              <a:rPr lang="ar-SA" b="1" dirty="0"/>
              <a:t>پاسخ به تهدیدات</a:t>
            </a:r>
            <a:r>
              <a:rPr lang="en-US" dirty="0"/>
              <a:t>:</a:t>
            </a:r>
          </a:p>
          <a:p>
            <a:pPr lvl="1" algn="r" rtl="1"/>
            <a:r>
              <a:rPr lang="ar-SA" dirty="0"/>
              <a:t>توسعه برنامه‌های پاسخ سریع برای مقابله با نقض‌های امنیتی به محض شناسایی</a:t>
            </a:r>
            <a:r>
              <a:rPr lang="en-US" dirty="0"/>
              <a:t>.</a:t>
            </a:r>
          </a:p>
          <a:p>
            <a:pPr lvl="1" algn="r" rtl="1"/>
            <a:r>
              <a:rPr lang="ar-SA" dirty="0"/>
              <a:t>ارزیابی و بازنگری فرآیندهای پس از حادثه برای کاهش خطرات آتی و بهبود سریع</a:t>
            </a:r>
            <a:r>
              <a:rPr lang="en-US" dirty="0"/>
              <a:t>.</a:t>
            </a:r>
          </a:p>
          <a:p>
            <a:pPr algn="r" rtl="1"/>
            <a:r>
              <a:rPr lang="ar-SA" b="1" dirty="0"/>
              <a:t>نکته کلیدی</a:t>
            </a:r>
            <a:r>
              <a:rPr lang="en-US" dirty="0"/>
              <a:t>: </a:t>
            </a:r>
            <a:r>
              <a:rPr lang="ar-SA" dirty="0"/>
              <a:t>نظارت و بازبینی دقیق و منظم بر فرآیندها و سیستم‌ها از اجزای کلیدی یک استراتژی موثر حفاظت از حریم خصوصی است و به اطمینان از انطباق با مقررات و بهبود مداوم امنیت کمک می‌کند</a:t>
            </a:r>
            <a:r>
              <a:rPr lang="en-US" dirty="0"/>
              <a:t>.</a:t>
            </a:r>
          </a:p>
          <a:p>
            <a:pPr algn="r"/>
            <a:endParaRPr lang="en-US" dirty="0"/>
          </a:p>
        </p:txBody>
      </p:sp>
    </p:spTree>
    <p:extLst>
      <p:ext uri="{BB962C8B-B14F-4D97-AF65-F5344CB8AC3E}">
        <p14:creationId xmlns:p14="http://schemas.microsoft.com/office/powerpoint/2010/main" val="34565480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استفاده از تکنولوژی‌های نوظهور برای حفاظت از داده‌ها</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نوآوری‌های فناورانه</a:t>
            </a:r>
            <a:r>
              <a:rPr lang="en-US" dirty="0"/>
              <a:t>:</a:t>
            </a:r>
          </a:p>
          <a:p>
            <a:pPr lvl="1" algn="r" rtl="1"/>
            <a:r>
              <a:rPr lang="ar-SA" dirty="0"/>
              <a:t>بهره‌گیری از تکنولوژی‌های نوظهور مانند رمزنگاری پیشرفته، شبکه‌های توزیع شده، و یادگیری ماشین برای ارتقاء سطح حفاظت داده‌ها</a:t>
            </a:r>
            <a:r>
              <a:rPr lang="en-US" dirty="0"/>
              <a:t>.</a:t>
            </a:r>
          </a:p>
          <a:p>
            <a:pPr lvl="1" algn="r" rtl="1"/>
            <a:r>
              <a:rPr lang="ar-SA" dirty="0"/>
              <a:t>توسعه راه‌حل‌های مبتنی بر بلاک‌چین برای ایجاد دفاتر کل دیجیتالی امن و شفاف</a:t>
            </a:r>
            <a:r>
              <a:rPr lang="en-US" dirty="0"/>
              <a:t>.</a:t>
            </a:r>
          </a:p>
          <a:p>
            <a:pPr lvl="0" algn="r" rtl="1"/>
            <a:r>
              <a:rPr lang="ar-SA" b="1" dirty="0"/>
              <a:t>هوش مصنوعی و یادگیری ماشین</a:t>
            </a:r>
            <a:r>
              <a:rPr lang="en-US" dirty="0"/>
              <a:t>:</a:t>
            </a:r>
          </a:p>
          <a:p>
            <a:pPr lvl="1" algn="r" rtl="1"/>
            <a:r>
              <a:rPr lang="ar-SA" dirty="0"/>
              <a:t>استفاده از الگوریتم‌های یادگیری ماشین برای تشخیص و پیش‌بینی تهدیدات امنیتی به صورت خودکار</a:t>
            </a:r>
            <a:r>
              <a:rPr lang="en-US" dirty="0"/>
              <a:t>.</a:t>
            </a:r>
          </a:p>
          <a:p>
            <a:pPr lvl="1" algn="r" rtl="1"/>
            <a:r>
              <a:rPr lang="ar-SA" dirty="0"/>
              <a:t>به‌کارگیری هوش مصنوعی در مدیریت داده‌ها و تحلیل رفتار کاربران برای شناسایی فعالیت‌های غیرمعمول</a:t>
            </a:r>
            <a:r>
              <a:rPr lang="en-US" dirty="0"/>
              <a:t>.</a:t>
            </a:r>
          </a:p>
          <a:p>
            <a:pPr lvl="0" algn="r" rtl="1"/>
            <a:r>
              <a:rPr lang="ar-SA" b="1" dirty="0"/>
              <a:t>امنیت داده‌ها در محیط‌های ابری</a:t>
            </a:r>
            <a:r>
              <a:rPr lang="en-US" dirty="0"/>
              <a:t>:</a:t>
            </a:r>
          </a:p>
          <a:p>
            <a:pPr lvl="1" algn="r" rtl="1"/>
            <a:r>
              <a:rPr lang="ar-SA" dirty="0"/>
              <a:t>تقویت امنیت محیط‌های ابری با استفاده از راه‌حل‌های مجازی‌سازی امنیت و فناوری‌های انعطاف‌پذیر</a:t>
            </a:r>
            <a:r>
              <a:rPr lang="en-US" dirty="0"/>
              <a:t>.</a:t>
            </a:r>
          </a:p>
          <a:p>
            <a:pPr lvl="1" algn="r" rtl="1"/>
            <a:r>
              <a:rPr lang="ar-SA" dirty="0"/>
              <a:t>استفاده از مدیریت دسترسی پویا و رمزنگاری داده‌ها برای حفاظت از اطلاعات در مقابل دسترسی‌های غیرمجاز</a:t>
            </a:r>
            <a:r>
              <a:rPr lang="en-US" dirty="0"/>
              <a:t>.</a:t>
            </a:r>
          </a:p>
          <a:p>
            <a:pPr lvl="0" algn="r" rtl="1"/>
            <a:r>
              <a:rPr lang="ar-SA" b="1" dirty="0"/>
              <a:t>رمزنگاری پیشرفته</a:t>
            </a:r>
            <a:r>
              <a:rPr lang="en-US" dirty="0"/>
              <a:t>:</a:t>
            </a:r>
          </a:p>
          <a:p>
            <a:pPr lvl="1" algn="r" rtl="1"/>
            <a:r>
              <a:rPr lang="ar-SA" dirty="0"/>
              <a:t>توسعه و پیاده‌سازی معماری‌های رمزنگاری جدید که کارایی بالاتر و امنیت بهتری را ارائه می‌دهند</a:t>
            </a:r>
            <a:r>
              <a:rPr lang="en-US" dirty="0"/>
              <a:t>.</a:t>
            </a:r>
          </a:p>
          <a:p>
            <a:pPr lvl="1" algn="r" rtl="1"/>
            <a:r>
              <a:rPr lang="ar-SA" dirty="0"/>
              <a:t>به‌کارگیری رمزنگاری کوانتومی به عنوان یک راه‌حل بلندمدت برای محافظت در برابر تهدیدات محاسباتی پیشرفته</a:t>
            </a:r>
            <a:r>
              <a:rPr lang="en-US" dirty="0"/>
              <a:t>.</a:t>
            </a:r>
          </a:p>
          <a:p>
            <a:pPr lvl="0" algn="r" rtl="1"/>
            <a:r>
              <a:rPr lang="ar-SA" b="1" dirty="0"/>
              <a:t>درک تحولات فناوری</a:t>
            </a:r>
            <a:r>
              <a:rPr lang="en-US" dirty="0"/>
              <a:t>:</a:t>
            </a:r>
          </a:p>
          <a:p>
            <a:pPr lvl="1" algn="r" rtl="1"/>
            <a:r>
              <a:rPr lang="ar-SA" dirty="0"/>
              <a:t>نگه‌داشتن آموزش‌ها و دانش فنی کارکنان به‌روز برای فهم بهتر و استفاده مؤثرتر از فناوری‌های نوظهور</a:t>
            </a:r>
            <a:r>
              <a:rPr lang="en-US" dirty="0"/>
              <a:t>.</a:t>
            </a:r>
          </a:p>
          <a:p>
            <a:pPr lvl="1" algn="r" rtl="1"/>
            <a:r>
              <a:rPr lang="ar-SA" dirty="0"/>
              <a:t>ارزیابی مستمر تکنولوژی‌ها برای تعیین اثربخشی و تطابق آن‌ها با نیازهای سازمانی</a:t>
            </a:r>
            <a:r>
              <a:rPr lang="en-US" dirty="0"/>
              <a:t>.</a:t>
            </a:r>
          </a:p>
          <a:p>
            <a:pPr algn="r" rtl="1"/>
            <a:r>
              <a:rPr lang="ar-SA" b="1" dirty="0"/>
              <a:t>نکته کلیدی</a:t>
            </a:r>
            <a:r>
              <a:rPr lang="en-US" dirty="0"/>
              <a:t>: </a:t>
            </a:r>
            <a:r>
              <a:rPr lang="ar-SA" dirty="0"/>
              <a:t>استفاده از تکنولوژی‌های نوظهور می‌تواند به ارتقاء امنیت و حفاظت داده‌ها کمک کند، اما نیاز به دانش فنی عمیق و آمادگی برای مواجهه با چالش‌های جدید دارد</a:t>
            </a:r>
            <a:r>
              <a:rPr lang="en-US" dirty="0"/>
              <a:t>.</a:t>
            </a:r>
          </a:p>
          <a:p>
            <a:endParaRPr lang="en-US" dirty="0"/>
          </a:p>
        </p:txBody>
      </p:sp>
    </p:spTree>
    <p:extLst>
      <p:ext uri="{BB962C8B-B14F-4D97-AF65-F5344CB8AC3E}">
        <p14:creationId xmlns:p14="http://schemas.microsoft.com/office/powerpoint/2010/main" val="36230496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a:t>ارتقاء مهارت‌های دیجیتال برای حفاظت از حریم خصوصی</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تقویت آگاهی دیجیتال</a:t>
            </a:r>
            <a:r>
              <a:rPr lang="en-US" dirty="0"/>
              <a:t>:</a:t>
            </a:r>
          </a:p>
          <a:p>
            <a:pPr lvl="1" algn="r" rtl="1"/>
            <a:r>
              <a:rPr lang="ar-SA" dirty="0"/>
              <a:t>آموزش کاربران و کارکنان در مورد اصول اساسی حفاظت از داده‌ها و امنیت سایبری</a:t>
            </a:r>
            <a:r>
              <a:rPr lang="en-US" dirty="0"/>
              <a:t>.</a:t>
            </a:r>
          </a:p>
          <a:p>
            <a:pPr lvl="1" algn="r" rtl="1"/>
            <a:r>
              <a:rPr lang="ar-SA" dirty="0"/>
              <a:t>توسعه مهارت‌های شناسایی و مقابله با تهدیدات دیجیتالی مانند فیشینگ و نرم‌افزارهای مخرب</a:t>
            </a:r>
            <a:r>
              <a:rPr lang="en-US" dirty="0"/>
              <a:t>.</a:t>
            </a:r>
          </a:p>
          <a:p>
            <a:pPr lvl="0" algn="r" rtl="1"/>
            <a:r>
              <a:rPr lang="ar-SA" b="1" dirty="0"/>
              <a:t>برنامه‌ریزی دوره‌های آموزشی</a:t>
            </a:r>
            <a:r>
              <a:rPr lang="en-US" dirty="0"/>
              <a:t>:</a:t>
            </a:r>
          </a:p>
          <a:p>
            <a:pPr lvl="1" algn="r" rtl="1"/>
            <a:r>
              <a:rPr lang="ar-SA" dirty="0"/>
              <a:t>ارائه دوره‌های آموزشی منظم برای بالا بردن سطح دانش فنی کارکنان درباره تکنولوژی‌های جدید و روش‌های امنیتی به‌روز</a:t>
            </a:r>
            <a:r>
              <a:rPr lang="en-US" dirty="0"/>
              <a:t>.</a:t>
            </a:r>
          </a:p>
          <a:p>
            <a:pPr lvl="1" algn="r" rtl="1"/>
            <a:r>
              <a:rPr lang="ar-SA" dirty="0"/>
              <a:t>تاکید بر آموزش‌های عملی و کاربردی که کارکنان را در موقعیت‌های واقعی قرار می‌دهند</a:t>
            </a:r>
            <a:r>
              <a:rPr lang="en-US" dirty="0"/>
              <a:t>.</a:t>
            </a:r>
          </a:p>
          <a:p>
            <a:pPr lvl="0" algn="r" rtl="1"/>
            <a:r>
              <a:rPr lang="ar-SA" b="1" dirty="0"/>
              <a:t>فرهنگ‌سازی امنیتی در سازمان‌ها</a:t>
            </a:r>
            <a:r>
              <a:rPr lang="en-US" dirty="0"/>
              <a:t>:</a:t>
            </a:r>
          </a:p>
          <a:p>
            <a:pPr lvl="1" algn="r" rtl="1"/>
            <a:r>
              <a:rPr lang="ar-SA" dirty="0"/>
              <a:t>ترویج فرهنگ امنیت دیجیتال در سطوح مختلف سازمان به منظور تقویت دفاع‌های اولیه در برابر حملات سایبری</a:t>
            </a:r>
            <a:r>
              <a:rPr lang="en-US" dirty="0"/>
              <a:t>.</a:t>
            </a:r>
          </a:p>
          <a:p>
            <a:pPr lvl="1" algn="r" rtl="1"/>
            <a:r>
              <a:rPr lang="ar-SA" dirty="0"/>
              <a:t>تشویق به اشتراک‌گذاری دانش و تجربیات میان تیم‌ها برای بهبود مداوم فرایندهای امنیتی</a:t>
            </a:r>
            <a:r>
              <a:rPr lang="en-US" dirty="0"/>
              <a:t>.</a:t>
            </a:r>
          </a:p>
          <a:p>
            <a:pPr lvl="0" algn="r" rtl="1"/>
            <a:r>
              <a:rPr lang="ar-SA" b="1" dirty="0"/>
              <a:t>مدیریت ریسک و تدابیر پیشگیرانه</a:t>
            </a:r>
            <a:r>
              <a:rPr lang="en-US" dirty="0"/>
              <a:t>:</a:t>
            </a:r>
          </a:p>
          <a:p>
            <a:pPr lvl="1" algn="r" rtl="1"/>
            <a:r>
              <a:rPr lang="ar-SA" dirty="0"/>
              <a:t>آموزش کارکنان برای شناسایی ریسک‌های امنیتی و اتخاذ تدابیر پیشگیرانه مناسب</a:t>
            </a:r>
            <a:r>
              <a:rPr lang="en-US" dirty="0"/>
              <a:t>.</a:t>
            </a:r>
          </a:p>
          <a:p>
            <a:pPr lvl="1" algn="r" rtl="1"/>
            <a:r>
              <a:rPr lang="ar-SA" dirty="0"/>
              <a:t>توسعه برنامه‌های ارزیابی ریسک دوره‌ای که به سازمان کمک می‌کند تا آمادگی خود را در برابر تهدیدات سایبری ارزیابی و بهبود بخشد</a:t>
            </a:r>
            <a:r>
              <a:rPr lang="en-US" dirty="0"/>
              <a:t>.</a:t>
            </a:r>
          </a:p>
          <a:p>
            <a:pPr lvl="0" algn="r" rtl="1"/>
            <a:r>
              <a:rPr lang="ar-SA" b="1" dirty="0"/>
              <a:t>استفاده از تکنولوژی‌های آموزشی نوین</a:t>
            </a:r>
            <a:r>
              <a:rPr lang="en-US" dirty="0"/>
              <a:t>:</a:t>
            </a:r>
          </a:p>
          <a:p>
            <a:pPr lvl="1" algn="r" rtl="1"/>
            <a:r>
              <a:rPr lang="ar-SA" dirty="0"/>
              <a:t>بهره‌گیری از پلتفرم‌های آموزشی آنلاین و واقعیت مجازی برای تقویت تجربیات یادگیری و افزایش تعامل و مشارکت کارکنان</a:t>
            </a:r>
            <a:r>
              <a:rPr lang="en-US" dirty="0"/>
              <a:t>.</a:t>
            </a:r>
          </a:p>
          <a:p>
            <a:pPr algn="r" rtl="1"/>
            <a:r>
              <a:rPr lang="ar-SA" b="1" dirty="0"/>
              <a:t>نکته کلیدی</a:t>
            </a:r>
            <a:r>
              <a:rPr lang="en-US" dirty="0"/>
              <a:t>: </a:t>
            </a:r>
            <a:r>
              <a:rPr lang="ar-SA" dirty="0"/>
              <a:t>ارتقاء مهارت‌های دیجیتال و آگاهی از امنیت سایبری اساسی برای حفاظت از حریم خصوصی در عصر دیجیتال است. آموزش مداوم و فرهنگ‌سازی امنیتی می‌توانند به کاهش نقاط ضعف سازمانی و افزایش امنیت کلی کمک کنند</a:t>
            </a:r>
            <a:r>
              <a:rPr lang="en-US" dirty="0"/>
              <a:t>.</a:t>
            </a:r>
          </a:p>
          <a:p>
            <a:endParaRPr lang="en-US" dirty="0"/>
          </a:p>
        </p:txBody>
      </p:sp>
    </p:spTree>
    <p:extLst>
      <p:ext uri="{BB962C8B-B14F-4D97-AF65-F5344CB8AC3E}">
        <p14:creationId xmlns:p14="http://schemas.microsoft.com/office/powerpoint/2010/main" val="875382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SA" dirty="0"/>
              <a:t>مشارکت عمومی و خصوصی برای تقویت حفاظت از داده‌ها</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تعریف مشارکت‌ها</a:t>
            </a:r>
            <a:r>
              <a:rPr lang="en-US" dirty="0"/>
              <a:t>:</a:t>
            </a:r>
          </a:p>
          <a:p>
            <a:pPr lvl="1" algn="r" rtl="1"/>
            <a:r>
              <a:rPr lang="ar-SA" dirty="0"/>
              <a:t>همکاری میان سازمان‌های دولتی، خصوصی و نهادهای غیرانتفاعی برای توسعه استانداردها و بهترین شیوه‌های حفاظت از داده‌ها</a:t>
            </a:r>
            <a:r>
              <a:rPr lang="en-US" dirty="0"/>
              <a:t>.</a:t>
            </a:r>
          </a:p>
          <a:p>
            <a:pPr lvl="1" algn="r" rtl="1"/>
            <a:r>
              <a:rPr lang="ar-SA" dirty="0"/>
              <a:t>تبادل دانش و منابع برای تقویت توانایی‌های مقابله با تهدیدات سایبری</a:t>
            </a:r>
            <a:r>
              <a:rPr lang="en-US" dirty="0"/>
              <a:t>.</a:t>
            </a:r>
          </a:p>
          <a:p>
            <a:pPr lvl="0" algn="r" rtl="1"/>
            <a:r>
              <a:rPr lang="ar-SA" b="1" dirty="0"/>
              <a:t>رویکردهای مشارکتی</a:t>
            </a:r>
            <a:r>
              <a:rPr lang="en-US" dirty="0"/>
              <a:t>:</a:t>
            </a:r>
          </a:p>
          <a:p>
            <a:pPr lvl="1" algn="r" rtl="1"/>
            <a:r>
              <a:rPr lang="ar-SA" dirty="0"/>
              <a:t>برگزاری کنفرانس‌ها، کارگاه‌ها و جلسات مشورتی بین‌المللی برای بحث و تبادل ایده‌ها در مورد حفاظت از داده‌ها</a:t>
            </a:r>
            <a:r>
              <a:rPr lang="en-US" dirty="0"/>
              <a:t>.</a:t>
            </a:r>
          </a:p>
          <a:p>
            <a:pPr lvl="1" algn="r" rtl="1"/>
            <a:r>
              <a:rPr lang="ar-SA" dirty="0"/>
              <a:t>توسعه پروژه‌های مشترک برای تحقیق و توسعه فناوری‌های امنیتی نوین</a:t>
            </a:r>
            <a:r>
              <a:rPr lang="en-US" dirty="0"/>
              <a:t>.</a:t>
            </a:r>
          </a:p>
          <a:p>
            <a:pPr lvl="0" algn="r" rtl="1"/>
            <a:r>
              <a:rPr lang="ar-SA" b="1" dirty="0"/>
              <a:t>فواید همکاری‌های متقابل</a:t>
            </a:r>
            <a:r>
              <a:rPr lang="en-US" dirty="0"/>
              <a:t>:</a:t>
            </a:r>
          </a:p>
          <a:p>
            <a:pPr lvl="1" algn="r" rtl="1"/>
            <a:r>
              <a:rPr lang="ar-SA" dirty="0"/>
              <a:t>دستیابی به راهکارهای جامع‌تر و کارآمدتر از طریق بهره‌گیری از تخصص و تجربیات متنوع</a:t>
            </a:r>
            <a:r>
              <a:rPr lang="en-US" dirty="0"/>
              <a:t>.</a:t>
            </a:r>
          </a:p>
          <a:p>
            <a:pPr lvl="1" algn="r" rtl="1"/>
            <a:r>
              <a:rPr lang="ar-SA" dirty="0"/>
              <a:t>کاهش هزینه‌ها و افزایش کارایی از طریق تقسیم منابع و دانش</a:t>
            </a:r>
            <a:r>
              <a:rPr lang="en-US" dirty="0"/>
              <a:t>.</a:t>
            </a:r>
          </a:p>
          <a:p>
            <a:pPr lvl="0" algn="r" rtl="1"/>
            <a:r>
              <a:rPr lang="ar-SA" b="1" dirty="0"/>
              <a:t>چالش‌های همکاری</a:t>
            </a:r>
            <a:r>
              <a:rPr lang="en-US" dirty="0"/>
              <a:t>:</a:t>
            </a:r>
          </a:p>
          <a:p>
            <a:pPr lvl="1" algn="r" rtl="1"/>
            <a:r>
              <a:rPr lang="ar-SA" dirty="0"/>
              <a:t>هماهنگ‌سازی اهداف و خط‌مشی‌ها بین طرف‌های مختلف که ممکن است دارای منافع متفاوت یا متضاد باشند</a:t>
            </a:r>
            <a:r>
              <a:rPr lang="en-US" dirty="0"/>
              <a:t>.</a:t>
            </a:r>
          </a:p>
          <a:p>
            <a:pPr lvl="1" algn="r" rtl="1"/>
            <a:r>
              <a:rPr lang="ar-SA" dirty="0"/>
              <a:t>مدیریت اطلاعات حساس و محرمانه در حین حفظ شفافیت و اعتماد متقابل</a:t>
            </a:r>
            <a:r>
              <a:rPr lang="en-US" dirty="0"/>
              <a:t>.</a:t>
            </a:r>
          </a:p>
          <a:p>
            <a:pPr lvl="0" algn="r" rtl="1"/>
            <a:r>
              <a:rPr lang="ar-SA" b="1" dirty="0"/>
              <a:t>توسعه سیاست‌های مشترک</a:t>
            </a:r>
            <a:r>
              <a:rPr lang="en-US" dirty="0"/>
              <a:t>:</a:t>
            </a:r>
          </a:p>
          <a:p>
            <a:pPr lvl="1" algn="r" rtl="1"/>
            <a:r>
              <a:rPr lang="ar-SA" dirty="0"/>
              <a:t>کار بر روی ایجاد قوانین و مقررات بین‌المللی که حمایت از حریم خصوصی و امنیت داده‌ها را در سطح جهانی تقویت می‌کنند</a:t>
            </a:r>
            <a:r>
              <a:rPr lang="en-US" dirty="0"/>
              <a:t>.</a:t>
            </a:r>
          </a:p>
          <a:p>
            <a:pPr lvl="1" algn="r" rtl="1"/>
            <a:r>
              <a:rPr lang="ar-SA" dirty="0"/>
              <a:t>ایجاد چارچوب‌های قانونی برای تسهیل مشارکت و همکاری بین بخش‌های مختلف</a:t>
            </a:r>
            <a:r>
              <a:rPr lang="en-US" dirty="0"/>
              <a:t>.</a:t>
            </a:r>
          </a:p>
          <a:p>
            <a:pPr algn="r" rtl="1"/>
            <a:r>
              <a:rPr lang="ar-SA" b="1" dirty="0"/>
              <a:t>نکته کلیدی</a:t>
            </a:r>
            <a:r>
              <a:rPr lang="en-US" dirty="0"/>
              <a:t>: </a:t>
            </a:r>
            <a:r>
              <a:rPr lang="ar-SA" dirty="0"/>
              <a:t>مشارکت‌های بین بخش‌های دولتی و خصوصی می‌توانند به شکل‌گیری استانداردهای جهانی و بهبود حفاظت از داده‌ها کمک کنند. این همکاری‌ها ضروری برای مقابله با تهدیدات رو به رشد در عرصه سایبری هستند</a:t>
            </a:r>
            <a:r>
              <a:rPr lang="en-US" dirty="0"/>
              <a:t>.</a:t>
            </a:r>
          </a:p>
          <a:p>
            <a:endParaRPr lang="en-US" dirty="0"/>
          </a:p>
        </p:txBody>
      </p:sp>
    </p:spTree>
    <p:extLst>
      <p:ext uri="{BB962C8B-B14F-4D97-AF65-F5344CB8AC3E}">
        <p14:creationId xmlns:p14="http://schemas.microsoft.com/office/powerpoint/2010/main" val="14638845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rtl="1"/>
            <a:r>
              <a:rPr lang="ar-SA" dirty="0"/>
              <a:t>تقویت امنیت سایبری در دوران دیجیتال</a:t>
            </a:r>
            <a:endParaRPr lang="en-US" dirty="0"/>
          </a:p>
          <a:p>
            <a:pPr rtl="1"/>
            <a:r>
              <a:rPr lang="ar-SA" b="1" dirty="0"/>
              <a:t>متن اصلی</a:t>
            </a:r>
            <a:r>
              <a:rPr lang="en-US" dirty="0"/>
              <a:t>:</a:t>
            </a:r>
          </a:p>
          <a:p>
            <a:pPr lvl="0" rtl="1"/>
            <a:r>
              <a:rPr lang="ar-SA" b="1" dirty="0"/>
              <a:t>اهمیت امنیت سایبری</a:t>
            </a:r>
            <a:r>
              <a:rPr lang="en-US" dirty="0"/>
              <a:t>:</a:t>
            </a:r>
          </a:p>
          <a:p>
            <a:pPr lvl="1" rtl="1"/>
            <a:r>
              <a:rPr lang="ar-SA" dirty="0"/>
              <a:t>با توجه به افزایش اتصالات دیجیتالی و حجم داده‌های تولیدی، امنیت سایبری به یکی از اولویت‌های اصلی برای همه سازمان‌ها تبدیل شده است</a:t>
            </a:r>
            <a:r>
              <a:rPr lang="en-US" dirty="0"/>
              <a:t>.</a:t>
            </a:r>
          </a:p>
          <a:p>
            <a:pPr lvl="0" rtl="1"/>
            <a:r>
              <a:rPr lang="ar-SA" b="1" dirty="0"/>
              <a:t>استراتژی‌های کلیدی</a:t>
            </a:r>
            <a:r>
              <a:rPr lang="en-US" dirty="0"/>
              <a:t>:</a:t>
            </a:r>
          </a:p>
          <a:p>
            <a:pPr lvl="1" rtl="1"/>
            <a:r>
              <a:rPr lang="ar-SA" dirty="0"/>
              <a:t>توسعه سیاست‌های امنیتی قوی و دقیق که به طور مداوم برای مقابله با تهدیدات نوظهور به‌روزرسانی می‌شوند</a:t>
            </a:r>
            <a:r>
              <a:rPr lang="en-US" dirty="0"/>
              <a:t>.</a:t>
            </a:r>
          </a:p>
          <a:p>
            <a:pPr lvl="1" rtl="1"/>
            <a:r>
              <a:rPr lang="ar-SA" dirty="0"/>
              <a:t>اعمال راهکارهای امنیت مبتنی بر لایه‌بندی که شامل امنیت فیزیکی، امنیت شبکه و امنیت نرم‌افزاری می‌شود</a:t>
            </a:r>
            <a:r>
              <a:rPr lang="en-US" dirty="0"/>
              <a:t>.</a:t>
            </a:r>
          </a:p>
          <a:p>
            <a:pPr lvl="0" rtl="1"/>
            <a:r>
              <a:rPr lang="ar-SA" b="1" dirty="0"/>
              <a:t>فناوری‌های پیشرفته</a:t>
            </a:r>
            <a:r>
              <a:rPr lang="en-US" dirty="0"/>
              <a:t>:</a:t>
            </a:r>
          </a:p>
          <a:p>
            <a:pPr lvl="1" rtl="1"/>
            <a:r>
              <a:rPr lang="ar-SA" dirty="0"/>
              <a:t>بهره‌گیری از هوش مصنوعی و یادگیری ماشین برای تشخیص دقیق‌تر و سریع‌تر تهدیدات سایبری</a:t>
            </a:r>
            <a:r>
              <a:rPr lang="en-US" dirty="0"/>
              <a:t>.</a:t>
            </a:r>
          </a:p>
          <a:p>
            <a:pPr lvl="1" rtl="1"/>
            <a:r>
              <a:rPr lang="ar-SA" dirty="0"/>
              <a:t>استفاده از راه‌حل‌های مدیریت هویت و دسترسی</a:t>
            </a:r>
            <a:r>
              <a:rPr lang="en-US" dirty="0"/>
              <a:t> (IAM) </a:t>
            </a:r>
            <a:r>
              <a:rPr lang="ar-SA" dirty="0"/>
              <a:t>برای کنترل دسترسی‌ها به منابع حیاتی</a:t>
            </a:r>
            <a:r>
              <a:rPr lang="en-US" dirty="0"/>
              <a:t>.</a:t>
            </a:r>
          </a:p>
          <a:p>
            <a:pPr lvl="0" rtl="1"/>
            <a:r>
              <a:rPr lang="ar-SA" b="1" dirty="0"/>
              <a:t>آموزش و آگاه‌سازی</a:t>
            </a:r>
            <a:r>
              <a:rPr lang="en-US" dirty="0"/>
              <a:t>:</a:t>
            </a:r>
          </a:p>
          <a:p>
            <a:pPr lvl="1" rtl="1"/>
            <a:r>
              <a:rPr lang="ar-SA" dirty="0"/>
              <a:t>ارائه آموزش‌های دوره‌ای به کارکنان برای شناسایی تاکتیک‌های حمله مانند فیشینگ و نرم‌افزارهای مخرب</a:t>
            </a:r>
            <a:r>
              <a:rPr lang="en-US" dirty="0"/>
              <a:t>.</a:t>
            </a:r>
          </a:p>
          <a:p>
            <a:pPr lvl="1" rtl="1"/>
            <a:r>
              <a:rPr lang="ar-SA" dirty="0"/>
              <a:t>ترویج یک فرهنگ امنیتی قوی درون سازمان که همه کارکنان را تشویق به عملکرد مسئولانه در فضای دیجیتال می‌کند</a:t>
            </a:r>
            <a:r>
              <a:rPr lang="en-US" dirty="0"/>
              <a:t>.</a:t>
            </a:r>
          </a:p>
          <a:p>
            <a:pPr lvl="0" rtl="1"/>
            <a:r>
              <a:rPr lang="ar-SA" b="1" dirty="0"/>
              <a:t>برنامه‌های پاسخ به حوادث</a:t>
            </a:r>
            <a:r>
              <a:rPr lang="en-US" dirty="0"/>
              <a:t>:</a:t>
            </a:r>
          </a:p>
          <a:p>
            <a:pPr lvl="1" rtl="1"/>
            <a:r>
              <a:rPr lang="ar-SA" dirty="0"/>
              <a:t>توسعه و اجرای برنامه‌های پاسخگویی به حوادث که تضمین می‌کند سازمان در زمان وقوع حمله آمادگی لازم را دارد</a:t>
            </a:r>
            <a:r>
              <a:rPr lang="en-US" dirty="0"/>
              <a:t>.</a:t>
            </a:r>
          </a:p>
          <a:p>
            <a:pPr lvl="1" rtl="1"/>
            <a:r>
              <a:rPr lang="ar-SA" dirty="0"/>
              <a:t>تمرین‌های شبیه‌سازی شده برای آماده‌سازی کارکنان برای واکنش مناسب در مواجهه با حملات سایبری</a:t>
            </a:r>
            <a:r>
              <a:rPr lang="en-US" dirty="0"/>
              <a:t>.</a:t>
            </a:r>
          </a:p>
          <a:p>
            <a:pPr rtl="1"/>
            <a:r>
              <a:rPr lang="ar-SA" b="1" dirty="0"/>
              <a:t>نکته کلیدی</a:t>
            </a:r>
            <a:r>
              <a:rPr lang="en-US" dirty="0"/>
              <a:t>: </a:t>
            </a:r>
            <a:r>
              <a:rPr lang="ar-SA" dirty="0"/>
              <a:t>تقویت امنیت سایبری در عصر دیجیتال نیازمند تلاش مستمر، همکاری فراگیر سازمانی، و استفاده از تکنولوژی‌های پیشرفته است تا اطمینان حاصل شود که داده‌ها و سیستم‌ها در برابر حملات ایمن باقی می‌مانند</a:t>
            </a:r>
            <a:r>
              <a:rPr lang="en-US" dirty="0"/>
              <a:t>.</a:t>
            </a:r>
          </a:p>
          <a:p>
            <a:endParaRPr lang="en-US" dirty="0"/>
          </a:p>
        </p:txBody>
      </p:sp>
    </p:spTree>
    <p:extLst>
      <p:ext uri="{BB962C8B-B14F-4D97-AF65-F5344CB8AC3E}">
        <p14:creationId xmlns:p14="http://schemas.microsoft.com/office/powerpoint/2010/main" val="15439987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47500" lnSpcReduction="20000"/>
          </a:bodyPr>
          <a:lstStyle/>
          <a:p>
            <a:pPr rtl="1"/>
            <a:r>
              <a:rPr lang="ar-SA" dirty="0"/>
              <a:t>حفاظت از حریم خصوصی در دوران شبکه‌های اجتماعی</a:t>
            </a:r>
            <a:endParaRPr lang="en-US" dirty="0"/>
          </a:p>
          <a:p>
            <a:pPr rtl="1"/>
            <a:r>
              <a:rPr lang="ar-SA" b="1" dirty="0"/>
              <a:t>متن اصلی</a:t>
            </a:r>
            <a:r>
              <a:rPr lang="en-US" dirty="0"/>
              <a:t>:</a:t>
            </a:r>
          </a:p>
          <a:p>
            <a:pPr lvl="0" rtl="1"/>
            <a:r>
              <a:rPr lang="ar-SA" b="1" dirty="0"/>
              <a:t>چالش‌های حریم خصوصی در شبکه‌های اجتماعی</a:t>
            </a:r>
            <a:r>
              <a:rPr lang="en-US" dirty="0"/>
              <a:t>:</a:t>
            </a:r>
          </a:p>
          <a:p>
            <a:pPr lvl="1" rtl="1"/>
            <a:r>
              <a:rPr lang="ar-SA" dirty="0"/>
              <a:t>نمایش عمومی داده‌های شخصی و افزایش دسترسی غیرمجاز به اطلاعات</a:t>
            </a:r>
            <a:r>
              <a:rPr lang="en-US" dirty="0"/>
              <a:t>.</a:t>
            </a:r>
          </a:p>
          <a:p>
            <a:pPr lvl="1" rtl="1"/>
            <a:r>
              <a:rPr lang="ar-SA" dirty="0"/>
              <a:t>جمع‌آوری و استفاده تجاری از داده‌های کاربران بدون رضایت کامل آن‌ها</a:t>
            </a:r>
            <a:r>
              <a:rPr lang="en-US" dirty="0"/>
              <a:t>.</a:t>
            </a:r>
          </a:p>
          <a:p>
            <a:pPr lvl="0" rtl="1"/>
            <a:r>
              <a:rPr lang="ar-SA" b="1" dirty="0"/>
              <a:t>راهکارهای حفظ حریم خصوصی</a:t>
            </a:r>
            <a:r>
              <a:rPr lang="en-US" dirty="0"/>
              <a:t>:</a:t>
            </a:r>
          </a:p>
          <a:p>
            <a:pPr lvl="1" rtl="1"/>
            <a:r>
              <a:rPr lang="ar-SA" dirty="0"/>
              <a:t>تنظیم دقیق حریم خصوصی در حساب‌های کاربری برای محدود کردن دسترسی به اطلاعات شخصی</a:t>
            </a:r>
            <a:r>
              <a:rPr lang="en-US" dirty="0"/>
              <a:t>.</a:t>
            </a:r>
          </a:p>
          <a:p>
            <a:pPr lvl="1" rtl="1"/>
            <a:r>
              <a:rPr lang="ar-SA" dirty="0"/>
              <a:t>استفاده از قابلیت‌های امنیتی موجود در پلتفرم‌های شبکه‌های اجتماعی برای حفاظت از داده‌ها</a:t>
            </a:r>
            <a:r>
              <a:rPr lang="en-US" dirty="0"/>
              <a:t>.</a:t>
            </a:r>
          </a:p>
          <a:p>
            <a:pPr lvl="0" rtl="1"/>
            <a:r>
              <a:rPr lang="ar-SA" b="1" dirty="0"/>
              <a:t>آموزش و آگاهی کاربران</a:t>
            </a:r>
            <a:r>
              <a:rPr lang="en-US" dirty="0"/>
              <a:t>:</a:t>
            </a:r>
          </a:p>
          <a:p>
            <a:pPr lvl="1" rtl="1"/>
            <a:r>
              <a:rPr lang="ar-SA" dirty="0"/>
              <a:t>آموزش کاربران در مورد خطرات امنیتی و حریم خصوصی مرتبط با شبکه‌های اجتماعی</a:t>
            </a:r>
            <a:r>
              <a:rPr lang="en-US" dirty="0"/>
              <a:t>.</a:t>
            </a:r>
          </a:p>
          <a:p>
            <a:pPr lvl="1" rtl="1"/>
            <a:r>
              <a:rPr lang="ar-SA" dirty="0"/>
              <a:t>تشویق به استفاده آگاهانه و مسئولانه از پلتفرم‌های اجتماعی</a:t>
            </a:r>
            <a:r>
              <a:rPr lang="en-US" dirty="0"/>
              <a:t>.</a:t>
            </a:r>
          </a:p>
          <a:p>
            <a:pPr lvl="0" rtl="1"/>
            <a:r>
              <a:rPr lang="ar-SA" b="1" dirty="0"/>
              <a:t>قوانین و مقررات</a:t>
            </a:r>
            <a:r>
              <a:rPr lang="en-US" dirty="0"/>
              <a:t>:</a:t>
            </a:r>
          </a:p>
          <a:p>
            <a:pPr lvl="1" rtl="1"/>
            <a:r>
              <a:rPr lang="ar-SA" dirty="0"/>
              <a:t>فراهم آوردن چارچوب‌های قانونی برای کنترل نحوه جمع‌آوری، استفاده و به اشتراک‌گذاری داده‌های کاربران توسط شرکت‌های شبکه‌های اجتماعی</a:t>
            </a:r>
            <a:r>
              <a:rPr lang="en-US" dirty="0"/>
              <a:t>.</a:t>
            </a:r>
          </a:p>
          <a:p>
            <a:pPr lvl="1" rtl="1"/>
            <a:r>
              <a:rPr lang="ar-SA" dirty="0"/>
              <a:t>اعمال مقرراتی برای افزایش شفافیت و مسئولیت‌پذیری شرکت‌ها در قبال داده‌های کاربران</a:t>
            </a:r>
            <a:r>
              <a:rPr lang="en-US" dirty="0"/>
              <a:t>.</a:t>
            </a:r>
          </a:p>
          <a:p>
            <a:pPr lvl="0" rtl="1"/>
            <a:r>
              <a:rPr lang="ar-SA" b="1" dirty="0"/>
              <a:t>نقش فناوری‌های جدید</a:t>
            </a:r>
            <a:r>
              <a:rPr lang="en-US" dirty="0"/>
              <a:t>:</a:t>
            </a:r>
          </a:p>
          <a:p>
            <a:pPr lvl="1" rtl="1"/>
            <a:r>
              <a:rPr lang="ar-SA" dirty="0"/>
              <a:t>به کارگیری فناوری‌هایی مانند بلاک‌چین برای افزایش امنیت و شفافیت در پلتفرم‌های شبکه‌های اجتماعی</a:t>
            </a:r>
            <a:r>
              <a:rPr lang="en-US" dirty="0"/>
              <a:t>.</a:t>
            </a:r>
          </a:p>
          <a:p>
            <a:pPr lvl="1" rtl="1"/>
            <a:r>
              <a:rPr lang="ar-SA" dirty="0"/>
              <a:t>توسعه ابزارهای جدید برای کمک به کاربران در مدیریت بهتر حریم خصوصی خود</a:t>
            </a:r>
            <a:r>
              <a:rPr lang="en-US" dirty="0"/>
              <a:t>.</a:t>
            </a:r>
          </a:p>
          <a:p>
            <a:pPr rtl="1"/>
            <a:r>
              <a:rPr lang="ar-SA" b="1" dirty="0"/>
              <a:t>نکته کلیدی</a:t>
            </a:r>
            <a:r>
              <a:rPr lang="en-US" dirty="0"/>
              <a:t>: </a:t>
            </a:r>
            <a:r>
              <a:rPr lang="ar-SA" dirty="0"/>
              <a:t>حفظ حریم خصوصی در دوران شبکه‌های اجتماعی نیازمند همکاری میان کاربران، شرکت‌های فناوری و نهادهای قانونگذار است تا اطمینان حاصل شود که اطلاعات شخصی به طور مؤثری محافظت می‌شوند</a:t>
            </a:r>
            <a:r>
              <a:rPr lang="en-US" dirty="0"/>
              <a:t>.</a:t>
            </a:r>
          </a:p>
          <a:p>
            <a:endParaRPr lang="en-US" dirty="0"/>
          </a:p>
        </p:txBody>
      </p:sp>
    </p:spTree>
    <p:extLst>
      <p:ext uri="{BB962C8B-B14F-4D97-AF65-F5344CB8AC3E}">
        <p14:creationId xmlns:p14="http://schemas.microsoft.com/office/powerpoint/2010/main" val="32796096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تقویت امنیت داده‌ها در عصر هوش مصنوعی</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lvl="0" algn="r" rtl="1"/>
            <a:r>
              <a:rPr lang="ar-SA" b="1" dirty="0"/>
              <a:t>امنیت داده‌ها در محیط‌های</a:t>
            </a:r>
            <a:r>
              <a:rPr lang="en-US" b="1" dirty="0"/>
              <a:t> AI</a:t>
            </a:r>
            <a:r>
              <a:rPr lang="en-US" dirty="0"/>
              <a:t>:</a:t>
            </a:r>
          </a:p>
          <a:p>
            <a:pPr lvl="1" algn="r" rtl="1"/>
            <a:r>
              <a:rPr lang="ar-SA" dirty="0"/>
              <a:t>توجه به حفظ امنیت داده‌هایی که برای تربیت و استفاده از مدل‌های هوش مصنوعی به کار می‌روند</a:t>
            </a:r>
            <a:r>
              <a:rPr lang="en-US" dirty="0"/>
              <a:t>.</a:t>
            </a:r>
          </a:p>
          <a:p>
            <a:pPr lvl="1" algn="r" rtl="1"/>
            <a:r>
              <a:rPr lang="ar-SA" dirty="0"/>
              <a:t>مقابله با خطرات امنیتی ناشی از سوء استفاده یا دستکاری داده‌ها در سیستم‌های مبتنی بر</a:t>
            </a:r>
            <a:r>
              <a:rPr lang="en-US" dirty="0"/>
              <a:t> AI.</a:t>
            </a:r>
          </a:p>
          <a:p>
            <a:pPr lvl="0" algn="r" rtl="1"/>
            <a:r>
              <a:rPr lang="ar-SA" b="1" dirty="0"/>
              <a:t>راهکارهای حفاظتی</a:t>
            </a:r>
            <a:r>
              <a:rPr lang="en-US" dirty="0"/>
              <a:t>:</a:t>
            </a:r>
          </a:p>
          <a:p>
            <a:pPr lvl="1" algn="r" rtl="1"/>
            <a:r>
              <a:rPr lang="ar-SA" dirty="0"/>
              <a:t>استفاده از رمزنگاری پیشرفته و تکنیک‌های محافظتی دیگر برای ایمن‌سازی داده‌ها</a:t>
            </a:r>
            <a:r>
              <a:rPr lang="en-US" dirty="0"/>
              <a:t>.</a:t>
            </a:r>
          </a:p>
          <a:p>
            <a:pPr lvl="1" algn="r" rtl="1"/>
            <a:r>
              <a:rPr lang="ar-SA" dirty="0"/>
              <a:t>توسعه مدل‌های</a:t>
            </a:r>
            <a:r>
              <a:rPr lang="en-US" dirty="0"/>
              <a:t> AI </a:t>
            </a:r>
            <a:r>
              <a:rPr lang="ar-SA" dirty="0"/>
              <a:t>با قابلیت شفافیت و قابل تفسیر بودن تا کاربران بتوانند به راحتی تصمیمات گرفته شده توسط</a:t>
            </a:r>
            <a:r>
              <a:rPr lang="en-US" dirty="0"/>
              <a:t> AI </a:t>
            </a:r>
            <a:r>
              <a:rPr lang="ar-SA" dirty="0"/>
              <a:t>را درک و بررسی کنند</a:t>
            </a:r>
            <a:r>
              <a:rPr lang="en-US" dirty="0"/>
              <a:t>.</a:t>
            </a:r>
          </a:p>
          <a:p>
            <a:pPr lvl="0" algn="r" rtl="1"/>
            <a:r>
              <a:rPr lang="ar-SA" b="1" dirty="0"/>
              <a:t>استانداردها و قوانین</a:t>
            </a:r>
            <a:r>
              <a:rPr lang="en-US" dirty="0"/>
              <a:t>:</a:t>
            </a:r>
          </a:p>
          <a:p>
            <a:pPr lvl="1" algn="r" rtl="1"/>
            <a:r>
              <a:rPr lang="ar-SA" dirty="0"/>
              <a:t>اطمینان از اینکه توسعه و استفاده از فناوری</a:t>
            </a:r>
            <a:r>
              <a:rPr lang="en-US" dirty="0"/>
              <a:t> AI </a:t>
            </a:r>
            <a:r>
              <a:rPr lang="ar-SA" dirty="0"/>
              <a:t>مطابق با استانداردهای جهانی حفاظت از داده‌ها و حریم خصوصی است</a:t>
            </a:r>
            <a:r>
              <a:rPr lang="en-US" dirty="0"/>
              <a:t>.</a:t>
            </a:r>
          </a:p>
          <a:p>
            <a:pPr lvl="1" algn="r" rtl="1"/>
            <a:r>
              <a:rPr lang="ar-SA" dirty="0"/>
              <a:t>پیشبرد قوانینی که نیازمند شفافیت در جمع‌آوری و استفاده داده‌ها برای سیستم‌های</a:t>
            </a:r>
            <a:r>
              <a:rPr lang="en-US" dirty="0"/>
              <a:t> AI </a:t>
            </a:r>
            <a:r>
              <a:rPr lang="ar-SA" dirty="0"/>
              <a:t>هستند</a:t>
            </a:r>
            <a:r>
              <a:rPr lang="en-US" dirty="0"/>
              <a:t>.</a:t>
            </a:r>
          </a:p>
          <a:p>
            <a:pPr lvl="0" algn="r" rtl="1"/>
            <a:r>
              <a:rPr lang="ar-SA" b="1" dirty="0"/>
              <a:t>آموزش و آگاهی</a:t>
            </a:r>
            <a:r>
              <a:rPr lang="en-US" dirty="0"/>
              <a:t>:</a:t>
            </a:r>
          </a:p>
          <a:p>
            <a:pPr lvl="1" algn="r" rtl="1"/>
            <a:r>
              <a:rPr lang="ar-SA" dirty="0"/>
              <a:t>تربیت کارکنان و کاربران برای شناخت ریسک‌ها و فرصت‌های مرتبط با استفاده از هوش مصنوعی</a:t>
            </a:r>
            <a:r>
              <a:rPr lang="en-US" dirty="0"/>
              <a:t>.</a:t>
            </a:r>
          </a:p>
          <a:p>
            <a:pPr lvl="1" algn="r" rtl="1"/>
            <a:r>
              <a:rPr lang="ar-SA" dirty="0"/>
              <a:t>آموزش مستمر به کارکنان در مورد بهترین شیوه‌ها برای حفاظت از داده‌ها در زمینه‌های مرتبط با</a:t>
            </a:r>
            <a:r>
              <a:rPr lang="en-US" dirty="0"/>
              <a:t> AI.</a:t>
            </a:r>
          </a:p>
          <a:p>
            <a:pPr lvl="0" algn="r" rtl="1"/>
            <a:r>
              <a:rPr lang="ar-SA" b="1" dirty="0"/>
              <a:t>نوآوری مسئولانه</a:t>
            </a:r>
            <a:r>
              <a:rPr lang="en-US" dirty="0"/>
              <a:t>:</a:t>
            </a:r>
          </a:p>
          <a:p>
            <a:pPr lvl="1" algn="r" rtl="1"/>
            <a:r>
              <a:rPr lang="ar-SA" dirty="0"/>
              <a:t>ترویج رویکردی مسئولانه در توسعه فناوری</a:t>
            </a:r>
            <a:r>
              <a:rPr lang="en-US" dirty="0"/>
              <a:t> AI </a:t>
            </a:r>
            <a:r>
              <a:rPr lang="ar-SA" dirty="0"/>
              <a:t>که اهمیت داده‌ها و تأثیرات اجتماعی آن‌ها را در نظر می‌گیرد</a:t>
            </a:r>
            <a:r>
              <a:rPr lang="en-US" dirty="0"/>
              <a:t>.</a:t>
            </a:r>
          </a:p>
          <a:p>
            <a:pPr lvl="1" algn="r" rtl="1"/>
            <a:r>
              <a:rPr lang="ar-SA" dirty="0"/>
              <a:t>توسعه فناوری‌های</a:t>
            </a:r>
            <a:r>
              <a:rPr lang="en-US" dirty="0"/>
              <a:t> AI </a:t>
            </a:r>
            <a:r>
              <a:rPr lang="ar-SA" dirty="0"/>
              <a:t>که از اصول اخلاقی پیروی می‌کنند و حریم خصوصی کاربران را حفظ می‌کنند</a:t>
            </a:r>
            <a:r>
              <a:rPr lang="en-US" dirty="0"/>
              <a:t>.</a:t>
            </a:r>
          </a:p>
          <a:p>
            <a:pPr algn="r" rtl="1"/>
            <a:r>
              <a:rPr lang="ar-SA" b="1" dirty="0"/>
              <a:t>نکته کلیدی</a:t>
            </a:r>
            <a:r>
              <a:rPr lang="en-US" dirty="0"/>
              <a:t>: </a:t>
            </a:r>
            <a:r>
              <a:rPr lang="ar-SA" dirty="0"/>
              <a:t>همزمان با پیشرفت فناوری‌های هوش مصنوعی، تقویت امنیت داده‌ها و حفظ حریم خصوصی نقش بیشتری به خود می‌گیرد. اطمینان از امنیت و اخلاق در استفاده از</a:t>
            </a:r>
            <a:r>
              <a:rPr lang="en-US" dirty="0"/>
              <a:t> AI </a:t>
            </a:r>
            <a:r>
              <a:rPr lang="ar-SA" dirty="0"/>
              <a:t>برای حفاظت از داده‌های کاربران ضروری است</a:t>
            </a:r>
            <a:r>
              <a:rPr lang="en-US" dirty="0"/>
              <a:t>.</a:t>
            </a:r>
          </a:p>
          <a:p>
            <a:endParaRPr lang="en-US" dirty="0"/>
          </a:p>
        </p:txBody>
      </p:sp>
    </p:spTree>
    <p:extLst>
      <p:ext uri="{BB962C8B-B14F-4D97-AF65-F5344CB8AC3E}">
        <p14:creationId xmlns:p14="http://schemas.microsoft.com/office/powerpoint/2010/main" val="21801443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چالش‌های حریم خصوصی در عصر هوش مصنوعی</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lgn="r" rtl="1">
              <a:buNone/>
            </a:pPr>
            <a:r>
              <a:rPr lang="en-US" dirty="0"/>
              <a:t>• </a:t>
            </a:r>
            <a:r>
              <a:rPr lang="ar-SA" b="1" dirty="0"/>
              <a:t>درک نحوه جمع‌آوری و استفاده از داده‌ها توسط سیستم‌های هوش مصنوعی</a:t>
            </a:r>
            <a:r>
              <a:rPr lang="en-US" b="1" dirty="0"/>
              <a:t>:</a:t>
            </a:r>
          </a:p>
          <a:p>
            <a:pPr marL="0" indent="0" algn="r" rtl="1">
              <a:buNone/>
            </a:pPr>
            <a:r>
              <a:rPr lang="en-US" dirty="0"/>
              <a:t>  - </a:t>
            </a:r>
            <a:r>
              <a:rPr lang="ar-SA" dirty="0"/>
              <a:t>آگاهی از حجم و تنوع داده‌های مورد نیاز برای آموزش</a:t>
            </a:r>
            <a:r>
              <a:rPr lang="en-US" dirty="0"/>
              <a:t> AI</a:t>
            </a:r>
          </a:p>
          <a:p>
            <a:pPr marL="0" indent="0" algn="r" rtl="1">
              <a:buNone/>
            </a:pPr>
            <a:r>
              <a:rPr lang="en-US" dirty="0"/>
              <a:t>  - </a:t>
            </a:r>
            <a:r>
              <a:rPr lang="ar-SA" dirty="0"/>
              <a:t>شناخت پتانسیل استخراج اطلاعات شخصی از داده‌های به ظاهر بی‌ضرر</a:t>
            </a:r>
            <a:endParaRPr lang="en-US" dirty="0"/>
          </a:p>
          <a:p>
            <a:pPr marL="0" indent="0" algn="r" rtl="1">
              <a:buNone/>
            </a:pPr>
            <a:r>
              <a:rPr lang="en-US" dirty="0"/>
              <a:t> </a:t>
            </a:r>
          </a:p>
          <a:p>
            <a:pPr marL="0" indent="0" algn="r" rtl="1">
              <a:buNone/>
            </a:pPr>
            <a:r>
              <a:rPr lang="en-US" dirty="0"/>
              <a:t>• </a:t>
            </a:r>
            <a:r>
              <a:rPr lang="ar-SA" b="1" dirty="0"/>
              <a:t>حق شفافیت و توضیح‌پذیری</a:t>
            </a:r>
            <a:r>
              <a:rPr lang="en-US" b="1" dirty="0"/>
              <a:t>:</a:t>
            </a:r>
          </a:p>
          <a:p>
            <a:pPr marL="0" indent="0" algn="r" rtl="1">
              <a:buNone/>
            </a:pPr>
            <a:r>
              <a:rPr lang="en-US" dirty="0"/>
              <a:t>  - </a:t>
            </a:r>
            <a:r>
              <a:rPr lang="ar-SA" dirty="0"/>
              <a:t>درخواست اطلاعات در مورد نحوه تصمیم‌گیری الگوریتم‌های</a:t>
            </a:r>
            <a:r>
              <a:rPr lang="en-US" dirty="0"/>
              <a:t> AI</a:t>
            </a:r>
          </a:p>
          <a:p>
            <a:pPr marL="0" indent="0" algn="r" rtl="1">
              <a:buNone/>
            </a:pPr>
            <a:r>
              <a:rPr lang="en-US" dirty="0"/>
              <a:t>  - </a:t>
            </a:r>
            <a:r>
              <a:rPr lang="ar-SA" dirty="0"/>
              <a:t>آگاهی از حق دانستن دلایل تصمیمات اتخاذ شده توسط سیستم‌های</a:t>
            </a:r>
            <a:r>
              <a:rPr lang="en-US" dirty="0"/>
              <a:t> AI</a:t>
            </a:r>
          </a:p>
          <a:p>
            <a:pPr marL="0" indent="0" algn="r" rtl="1">
              <a:buNone/>
            </a:pPr>
            <a:r>
              <a:rPr lang="en-US" dirty="0"/>
              <a:t> </a:t>
            </a:r>
          </a:p>
          <a:p>
            <a:pPr marL="0" indent="0" algn="r" rtl="1">
              <a:buNone/>
            </a:pPr>
            <a:r>
              <a:rPr lang="en-US" dirty="0"/>
              <a:t>• </a:t>
            </a:r>
            <a:r>
              <a:rPr lang="ar-SA" b="1" dirty="0"/>
              <a:t>محدود کردن جمع‌آوری داده‌های غیرضروری</a:t>
            </a:r>
            <a:r>
              <a:rPr lang="en-US" b="1" dirty="0"/>
              <a:t>:</a:t>
            </a:r>
          </a:p>
          <a:p>
            <a:pPr marL="0" indent="0" algn="r" rtl="1">
              <a:buNone/>
            </a:pPr>
            <a:r>
              <a:rPr lang="en-US" dirty="0"/>
              <a:t>  - </a:t>
            </a:r>
            <a:r>
              <a:rPr lang="ar-SA" dirty="0"/>
              <a:t>اجازه دادن به جمع‌آوری فقط داده‌های ضروری برای عملکرد سیستم</a:t>
            </a:r>
            <a:endParaRPr lang="en-US" dirty="0"/>
          </a:p>
          <a:p>
            <a:pPr marL="0" indent="0" algn="r" rtl="1">
              <a:buNone/>
            </a:pPr>
            <a:r>
              <a:rPr lang="en-US" dirty="0"/>
              <a:t>  - </a:t>
            </a:r>
            <a:r>
              <a:rPr lang="ar-SA" dirty="0"/>
              <a:t>استفاده از تکنیک‌های حفظ حریم خصوصی مانند "داده‌های حداقلی</a:t>
            </a:r>
            <a:r>
              <a:rPr lang="en-US" dirty="0"/>
              <a:t>"</a:t>
            </a:r>
          </a:p>
          <a:p>
            <a:pPr marL="0" indent="0" algn="r" rtl="1">
              <a:buNone/>
            </a:pPr>
            <a:r>
              <a:rPr lang="en-US" dirty="0"/>
              <a:t> </a:t>
            </a:r>
          </a:p>
          <a:p>
            <a:endParaRPr lang="en-US" dirty="0"/>
          </a:p>
        </p:txBody>
      </p:sp>
    </p:spTree>
    <p:extLst>
      <p:ext uri="{BB962C8B-B14F-4D97-AF65-F5344CB8AC3E}">
        <p14:creationId xmlns:p14="http://schemas.microsoft.com/office/powerpoint/2010/main" val="40507743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0629"/>
            <a:ext cx="10515600" cy="6046334"/>
          </a:xfrm>
        </p:spPr>
        <p:txBody>
          <a:bodyPr>
            <a:normAutofit fontScale="92500" lnSpcReduction="20000"/>
          </a:bodyPr>
          <a:lstStyle/>
          <a:p>
            <a:pPr marL="0" indent="0" algn="r" rtl="1">
              <a:buNone/>
            </a:pPr>
            <a:r>
              <a:rPr lang="en-US" dirty="0"/>
              <a:t>• </a:t>
            </a:r>
            <a:r>
              <a:rPr lang="ar-SA" b="1" dirty="0"/>
              <a:t>آگاهی از مسائل اخلاقی در استفاده از</a:t>
            </a:r>
            <a:r>
              <a:rPr lang="en-US" b="1" dirty="0"/>
              <a:t> AI:</a:t>
            </a:r>
          </a:p>
          <a:p>
            <a:pPr marL="0" indent="0" algn="r" rtl="1">
              <a:buNone/>
            </a:pPr>
            <a:r>
              <a:rPr lang="en-US" dirty="0"/>
              <a:t>  - </a:t>
            </a:r>
            <a:r>
              <a:rPr lang="ar-SA" dirty="0"/>
              <a:t>درک پتانسیل تبعیض و سوگیری در الگوریتم‌های</a:t>
            </a:r>
            <a:r>
              <a:rPr lang="en-US" dirty="0"/>
              <a:t> AI</a:t>
            </a:r>
          </a:p>
          <a:p>
            <a:pPr marL="0" indent="0" algn="r" rtl="1">
              <a:buNone/>
            </a:pPr>
            <a:r>
              <a:rPr lang="en-US" dirty="0"/>
              <a:t>  - </a:t>
            </a:r>
            <a:r>
              <a:rPr lang="ar-SA" dirty="0"/>
              <a:t>حمایت از استفاده اخلاقی و مسئولانه از هوش مصنوعی</a:t>
            </a:r>
            <a:endParaRPr lang="en-US" dirty="0"/>
          </a:p>
          <a:p>
            <a:pPr marL="0" indent="0" algn="r" rtl="1">
              <a:buNone/>
            </a:pPr>
            <a:r>
              <a:rPr lang="en-US" dirty="0"/>
              <a:t> </a:t>
            </a:r>
          </a:p>
          <a:p>
            <a:pPr marL="0" indent="0" algn="r" rtl="1">
              <a:buNone/>
            </a:pPr>
            <a:r>
              <a:rPr lang="en-US" b="1" dirty="0"/>
              <a:t>• </a:t>
            </a:r>
            <a:r>
              <a:rPr lang="ar-SA" b="1" dirty="0"/>
              <a:t>کنترل بر داده‌های شخصی در تعامل با سیستم‌های</a:t>
            </a:r>
            <a:r>
              <a:rPr lang="en-US" b="1" dirty="0"/>
              <a:t> AI:</a:t>
            </a:r>
          </a:p>
          <a:p>
            <a:pPr marL="0" indent="0" algn="r" rtl="1">
              <a:buNone/>
            </a:pPr>
            <a:r>
              <a:rPr lang="en-US" dirty="0"/>
              <a:t>  - </a:t>
            </a:r>
            <a:r>
              <a:rPr lang="ar-SA" dirty="0"/>
              <a:t>استفاده از ابزارهای کنترل داده در اپلیکیشن‌ها و سرویس‌های مبتنی بر</a:t>
            </a:r>
            <a:r>
              <a:rPr lang="en-US" dirty="0"/>
              <a:t> AI</a:t>
            </a:r>
          </a:p>
          <a:p>
            <a:pPr marL="0" indent="0" algn="r" rtl="1">
              <a:buNone/>
            </a:pPr>
            <a:r>
              <a:rPr lang="en-US" dirty="0"/>
              <a:t>  - </a:t>
            </a:r>
            <a:r>
              <a:rPr lang="ar-SA" dirty="0"/>
              <a:t>درخواست حذف یا اصلاح داده‌های شخصی استفاده شده در سیستم‌های</a:t>
            </a:r>
            <a:r>
              <a:rPr lang="en-US" dirty="0"/>
              <a:t> AI</a:t>
            </a:r>
          </a:p>
          <a:p>
            <a:pPr marL="0" indent="0" algn="r" rtl="1">
              <a:buNone/>
            </a:pPr>
            <a:r>
              <a:rPr lang="en-US" dirty="0"/>
              <a:t> </a:t>
            </a:r>
          </a:p>
          <a:p>
            <a:pPr marL="0" indent="0" algn="r" rtl="1">
              <a:buNone/>
            </a:pPr>
            <a:r>
              <a:rPr lang="en-US" b="1" dirty="0"/>
              <a:t>• </a:t>
            </a:r>
            <a:r>
              <a:rPr lang="ar-SA" b="1" dirty="0"/>
              <a:t>آموزش و آگاهی‌رسانی</a:t>
            </a:r>
            <a:r>
              <a:rPr lang="en-US" dirty="0"/>
              <a:t>:</a:t>
            </a:r>
          </a:p>
          <a:p>
            <a:pPr marL="0" indent="0" algn="r" rtl="1">
              <a:buNone/>
            </a:pPr>
            <a:r>
              <a:rPr lang="en-US" dirty="0"/>
              <a:t>  - </a:t>
            </a:r>
            <a:r>
              <a:rPr lang="ar-SA" dirty="0"/>
              <a:t>درک اهمیت سواد دیجیتال در عصر</a:t>
            </a:r>
            <a:r>
              <a:rPr lang="en-US" dirty="0"/>
              <a:t> AI</a:t>
            </a:r>
          </a:p>
          <a:p>
            <a:pPr marL="0" indent="0" algn="r" rtl="1">
              <a:buNone/>
            </a:pPr>
            <a:r>
              <a:rPr lang="en-US" dirty="0"/>
              <a:t>  - </a:t>
            </a:r>
            <a:r>
              <a:rPr lang="ar-SA" dirty="0"/>
              <a:t>آشنایی با حقوق خود در رابطه با استفاده از داده‌های شخصی در سیستم‌های</a:t>
            </a:r>
            <a:r>
              <a:rPr lang="en-US" dirty="0"/>
              <a:t> AI</a:t>
            </a:r>
          </a:p>
          <a:p>
            <a:pPr marL="0" indent="0" algn="r" rtl="1">
              <a:buNone/>
            </a:pPr>
            <a:r>
              <a:rPr lang="en-US" dirty="0"/>
              <a:t> </a:t>
            </a:r>
          </a:p>
          <a:p>
            <a:pPr marL="0" indent="0" algn="r" rtl="1">
              <a:buNone/>
            </a:pPr>
            <a:r>
              <a:rPr lang="ar-SA" dirty="0"/>
              <a:t>نکته کلیدی: "با گسترش استفاده از هوش مصنوعی، حفظ تعادل بین نوآوری و حفاظت از حریم خصوصی چالشی کلیدی است که نیازمند همکاری بین توسعه‌دهندگان، قانون‌گذاران و کاربران است</a:t>
            </a:r>
            <a:r>
              <a:rPr lang="en-US" dirty="0"/>
              <a:t>."</a:t>
            </a:r>
          </a:p>
          <a:p>
            <a:endParaRPr lang="en-US" dirty="0"/>
          </a:p>
        </p:txBody>
      </p:sp>
    </p:spTree>
    <p:extLst>
      <p:ext uri="{BB962C8B-B14F-4D97-AF65-F5344CB8AC3E}">
        <p14:creationId xmlns:p14="http://schemas.microsoft.com/office/powerpoint/2010/main" val="4150507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استفاده امن از ایمیل</a:t>
            </a:r>
            <a:endParaRPr lang="en-US" dirty="0"/>
          </a:p>
        </p:txBody>
      </p:sp>
      <p:sp>
        <p:nvSpPr>
          <p:cNvPr id="3" name="Content Placeholder 2"/>
          <p:cNvSpPr>
            <a:spLocks noGrp="1"/>
          </p:cNvSpPr>
          <p:nvPr>
            <p:ph idx="1"/>
          </p:nvPr>
        </p:nvSpPr>
        <p:spPr/>
        <p:txBody>
          <a:bodyPr>
            <a:normAutofit lnSpcReduction="10000"/>
          </a:bodyPr>
          <a:lstStyle/>
          <a:p>
            <a:pPr marL="0" indent="0" algn="r" rtl="1">
              <a:buNone/>
            </a:pPr>
            <a:r>
              <a:rPr lang="ar-SA" dirty="0"/>
              <a:t>ایمیل یکی از ابزارهای اصلی ارتباطی در فضای مجازی است، اما می‌تواند مورد سوءاستفاده قرار گیرد. حملات فیشینگ از طریق ایمیل بسیار شایع هستند و ممکن است کاربران را ترغیب به کلیک بر روی لینک‌های مخرب یا افشای اطلاعات حساس کنند.</a:t>
            </a:r>
            <a:endParaRPr lang="en-US" dirty="0"/>
          </a:p>
          <a:p>
            <a:pPr marL="0" indent="0" algn="r" rtl="1">
              <a:buNone/>
            </a:pPr>
            <a:r>
              <a:rPr lang="en-US" dirty="0"/>
              <a:t> </a:t>
            </a:r>
          </a:p>
          <a:p>
            <a:pPr marL="0" indent="0" algn="r" rtl="1">
              <a:buNone/>
            </a:pPr>
            <a:r>
              <a:rPr lang="ar-SA" dirty="0"/>
              <a:t>برای افزایش امنیت در استفاده از ایمیل، </a:t>
            </a:r>
            <a:endParaRPr lang="fa-IR" dirty="0"/>
          </a:p>
          <a:p>
            <a:pPr marL="514350" indent="-514350" algn="r" rtl="1">
              <a:buFont typeface="+mj-lt"/>
              <a:buAutoNum type="arabicPeriod"/>
            </a:pPr>
            <a:r>
              <a:rPr lang="ar-SA" dirty="0"/>
              <a:t>از کلمات عبور قوی و منحصربه‌فرد استفاده کنید و احراز هویت دو مرحله‌ای را فعال نمایید. </a:t>
            </a:r>
            <a:endParaRPr lang="fa-IR" dirty="0"/>
          </a:p>
          <a:p>
            <a:pPr marL="514350" indent="-514350" algn="r" rtl="1">
              <a:buFont typeface="+mj-lt"/>
              <a:buAutoNum type="arabicPeriod"/>
            </a:pPr>
            <a:r>
              <a:rPr lang="ar-SA" dirty="0"/>
              <a:t>هرگز بر روی لینک‌ها یا پیوست‌های مشکوک کلیک نکنید و ایمیل‌های ناشناس را با احتیاط باز کنید. </a:t>
            </a:r>
            <a:endParaRPr lang="fa-IR" dirty="0"/>
          </a:p>
          <a:p>
            <a:pPr marL="514350" indent="-514350" algn="r" rtl="1">
              <a:buFont typeface="+mj-lt"/>
              <a:buAutoNum type="arabicPeriod"/>
            </a:pPr>
            <a:r>
              <a:rPr lang="ar-SA" dirty="0"/>
              <a:t>همچنین، از نرم‌افزارهای امنیتی و فیلترهای اسپم استفاده کنید.</a:t>
            </a:r>
            <a:endParaRPr lang="en-US" dirty="0"/>
          </a:p>
          <a:p>
            <a:pPr marL="0" indent="0" algn="r">
              <a:buNone/>
            </a:pPr>
            <a:endParaRPr lang="en-US" dirty="0"/>
          </a:p>
        </p:txBody>
      </p:sp>
    </p:spTree>
    <p:extLst>
      <p:ext uri="{BB962C8B-B14F-4D97-AF65-F5344CB8AC3E}">
        <p14:creationId xmlns:p14="http://schemas.microsoft.com/office/powerpoint/2010/main" val="9442446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t>حفظ حریم خصوصی و امنیت در محیط کار از راه دور</a:t>
            </a:r>
            <a:endParaRPr lang="en-US" dirty="0"/>
          </a:p>
        </p:txBody>
      </p:sp>
      <p:sp>
        <p:nvSpPr>
          <p:cNvPr id="3" name="Content Placeholder 2"/>
          <p:cNvSpPr>
            <a:spLocks noGrp="1"/>
          </p:cNvSpPr>
          <p:nvPr>
            <p:ph idx="1"/>
          </p:nvPr>
        </p:nvSpPr>
        <p:spPr>
          <a:xfrm>
            <a:off x="838200" y="1397726"/>
            <a:ext cx="10515600" cy="5133703"/>
          </a:xfrm>
        </p:spPr>
        <p:txBody>
          <a:bodyPr>
            <a:normAutofit fontScale="25000" lnSpcReduction="20000"/>
          </a:bodyPr>
          <a:lstStyle/>
          <a:p>
            <a:pPr marL="0" indent="0" algn="r" rtl="1">
              <a:buNone/>
            </a:pPr>
            <a:endParaRPr lang="en-US" sz="9600" dirty="0">
              <a:cs typeface="B Nazanin" panose="00000400000000000000" pitchFamily="2" charset="-78"/>
            </a:endParaRPr>
          </a:p>
          <a:p>
            <a:pPr marL="0" indent="0" algn="r" rtl="1">
              <a:buNone/>
            </a:pPr>
            <a:r>
              <a:rPr lang="en-US" sz="9600" dirty="0">
                <a:cs typeface="B Nazanin" panose="00000400000000000000" pitchFamily="2" charset="-78"/>
              </a:rPr>
              <a:t> • </a:t>
            </a:r>
            <a:r>
              <a:rPr lang="ar-SA" sz="9600" b="1" dirty="0">
                <a:cs typeface="B Nazanin" panose="00000400000000000000" pitchFamily="2" charset="-78"/>
              </a:rPr>
              <a:t>استفاده از</a:t>
            </a:r>
            <a:r>
              <a:rPr lang="en-US" sz="9600" b="1" dirty="0">
                <a:cs typeface="B Nazanin" panose="00000400000000000000" pitchFamily="2" charset="-78"/>
              </a:rPr>
              <a:t> VPN </a:t>
            </a:r>
            <a:r>
              <a:rPr lang="ar-SA" sz="9600" b="1" dirty="0">
                <a:cs typeface="B Nazanin" panose="00000400000000000000" pitchFamily="2" charset="-78"/>
              </a:rPr>
              <a:t>شرکتی</a:t>
            </a:r>
            <a:r>
              <a:rPr lang="en-US" sz="9600" b="1" dirty="0">
                <a:cs typeface="B Nazanin" panose="00000400000000000000" pitchFamily="2" charset="-78"/>
              </a:rPr>
              <a:t>:</a:t>
            </a:r>
          </a:p>
          <a:p>
            <a:pPr marL="0" indent="0" algn="r" rtl="1">
              <a:buNone/>
            </a:pPr>
            <a:r>
              <a:rPr lang="en-US" sz="9600" dirty="0">
                <a:cs typeface="B Nazanin" panose="00000400000000000000" pitchFamily="2" charset="-78"/>
              </a:rPr>
              <a:t>  - </a:t>
            </a:r>
            <a:r>
              <a:rPr lang="ar-SA" sz="9600" dirty="0">
                <a:cs typeface="B Nazanin" panose="00000400000000000000" pitchFamily="2" charset="-78"/>
              </a:rPr>
              <a:t>اتصال امن به شبکه شرکت از راه دور</a:t>
            </a:r>
            <a:endParaRPr lang="en-US" sz="9600" dirty="0">
              <a:cs typeface="B Nazanin" panose="00000400000000000000" pitchFamily="2" charset="-78"/>
            </a:endParaRPr>
          </a:p>
          <a:p>
            <a:pPr marL="0" indent="0" algn="r" rtl="1">
              <a:buNone/>
            </a:pPr>
            <a:r>
              <a:rPr lang="en-US" sz="9600" dirty="0">
                <a:cs typeface="B Nazanin" panose="00000400000000000000" pitchFamily="2" charset="-78"/>
              </a:rPr>
              <a:t>  - </a:t>
            </a:r>
            <a:r>
              <a:rPr lang="ar-SA" sz="9600" dirty="0">
                <a:cs typeface="B Nazanin" panose="00000400000000000000" pitchFamily="2" charset="-78"/>
              </a:rPr>
              <a:t>رمزگذاری ترافیک داده برای جلوگیری از شنود</a:t>
            </a:r>
            <a:endParaRPr lang="en-US" sz="9600" dirty="0">
              <a:cs typeface="B Nazanin" panose="00000400000000000000" pitchFamily="2" charset="-78"/>
            </a:endParaRPr>
          </a:p>
          <a:p>
            <a:pPr marL="0" indent="0" algn="r" rtl="1">
              <a:buNone/>
            </a:pPr>
            <a:r>
              <a:rPr lang="en-US" sz="9600" dirty="0">
                <a:cs typeface="B Nazanin" panose="00000400000000000000" pitchFamily="2" charset="-78"/>
              </a:rPr>
              <a:t> </a:t>
            </a:r>
            <a:endParaRPr lang="en-US" sz="9600" b="1" dirty="0">
              <a:cs typeface="B Nazanin" panose="00000400000000000000" pitchFamily="2" charset="-78"/>
            </a:endParaRPr>
          </a:p>
          <a:p>
            <a:pPr marL="0" indent="0" algn="r" rtl="1">
              <a:buNone/>
            </a:pPr>
            <a:r>
              <a:rPr lang="en-US" sz="9600" b="1" dirty="0">
                <a:cs typeface="B Nazanin" panose="00000400000000000000" pitchFamily="2" charset="-78"/>
              </a:rPr>
              <a:t>• </a:t>
            </a:r>
            <a:r>
              <a:rPr lang="ar-SA" sz="9600" b="1" dirty="0">
                <a:cs typeface="B Nazanin" panose="00000400000000000000" pitchFamily="2" charset="-78"/>
              </a:rPr>
              <a:t>امن‌سازی شبکه خانگی</a:t>
            </a:r>
            <a:r>
              <a:rPr lang="en-US" sz="9600" b="1" dirty="0">
                <a:cs typeface="B Nazanin" panose="00000400000000000000" pitchFamily="2" charset="-78"/>
              </a:rPr>
              <a:t>:</a:t>
            </a:r>
          </a:p>
          <a:p>
            <a:pPr marL="0" indent="0" algn="r" rtl="1">
              <a:buNone/>
            </a:pPr>
            <a:r>
              <a:rPr lang="en-US" sz="9600" dirty="0">
                <a:cs typeface="B Nazanin" panose="00000400000000000000" pitchFamily="2" charset="-78"/>
              </a:rPr>
              <a:t>  - </a:t>
            </a:r>
            <a:r>
              <a:rPr lang="ar-SA" sz="9600" dirty="0">
                <a:cs typeface="B Nazanin" panose="00000400000000000000" pitchFamily="2" charset="-78"/>
              </a:rPr>
              <a:t>تغییر رمز عبور پیش‌فرض روتر</a:t>
            </a:r>
            <a:endParaRPr lang="en-US" sz="9600" dirty="0">
              <a:cs typeface="B Nazanin" panose="00000400000000000000" pitchFamily="2" charset="-78"/>
            </a:endParaRPr>
          </a:p>
          <a:p>
            <a:pPr marL="0" indent="0" algn="r" rtl="1">
              <a:buNone/>
            </a:pPr>
            <a:r>
              <a:rPr lang="en-US" sz="9600" dirty="0">
                <a:cs typeface="B Nazanin" panose="00000400000000000000" pitchFamily="2" charset="-78"/>
              </a:rPr>
              <a:t>  - </a:t>
            </a:r>
            <a:r>
              <a:rPr lang="ar-SA" sz="9600" dirty="0">
                <a:cs typeface="B Nazanin" panose="00000400000000000000" pitchFamily="2" charset="-78"/>
              </a:rPr>
              <a:t>فعال کردن رمزگذاری</a:t>
            </a:r>
            <a:r>
              <a:rPr lang="en-US" sz="9600" dirty="0">
                <a:cs typeface="B Nazanin" panose="00000400000000000000" pitchFamily="2" charset="-78"/>
              </a:rPr>
              <a:t> WPA3 </a:t>
            </a:r>
            <a:r>
              <a:rPr lang="ar-SA" sz="9600" dirty="0">
                <a:cs typeface="B Nazanin" panose="00000400000000000000" pitchFamily="2" charset="-78"/>
              </a:rPr>
              <a:t>یا</a:t>
            </a:r>
            <a:r>
              <a:rPr lang="en-US" sz="9600" dirty="0">
                <a:cs typeface="B Nazanin" panose="00000400000000000000" pitchFamily="2" charset="-78"/>
              </a:rPr>
              <a:t> WPA2 </a:t>
            </a:r>
            <a:r>
              <a:rPr lang="ar-SA" sz="9600" dirty="0">
                <a:cs typeface="B Nazanin" panose="00000400000000000000" pitchFamily="2" charset="-78"/>
              </a:rPr>
              <a:t>برای</a:t>
            </a:r>
            <a:r>
              <a:rPr lang="en-US" sz="9600" dirty="0">
                <a:cs typeface="B Nazanin" panose="00000400000000000000" pitchFamily="2" charset="-78"/>
              </a:rPr>
              <a:t> Wi-Fi</a:t>
            </a:r>
          </a:p>
          <a:p>
            <a:pPr marL="0" indent="0" algn="r" rtl="1">
              <a:buNone/>
            </a:pPr>
            <a:r>
              <a:rPr lang="en-US" sz="9600" dirty="0">
                <a:cs typeface="B Nazanin" panose="00000400000000000000" pitchFamily="2" charset="-78"/>
              </a:rPr>
              <a:t> </a:t>
            </a:r>
            <a:endParaRPr lang="en-US" sz="9600" b="1" dirty="0">
              <a:cs typeface="B Nazanin" panose="00000400000000000000" pitchFamily="2" charset="-78"/>
            </a:endParaRPr>
          </a:p>
          <a:p>
            <a:pPr marL="0" indent="0" algn="r" rtl="1">
              <a:buNone/>
            </a:pPr>
            <a:r>
              <a:rPr lang="en-US" sz="9600" b="1" dirty="0">
                <a:cs typeface="B Nazanin" panose="00000400000000000000" pitchFamily="2" charset="-78"/>
              </a:rPr>
              <a:t>• </a:t>
            </a:r>
            <a:r>
              <a:rPr lang="ar-SA" sz="9600" b="1" dirty="0">
                <a:cs typeface="B Nazanin" panose="00000400000000000000" pitchFamily="2" charset="-78"/>
              </a:rPr>
              <a:t>استفاده از دستگاه‌های اختصاصی کاری</a:t>
            </a:r>
            <a:r>
              <a:rPr lang="en-US" sz="9600" b="1" dirty="0">
                <a:cs typeface="B Nazanin" panose="00000400000000000000" pitchFamily="2" charset="-78"/>
              </a:rPr>
              <a:t>:</a:t>
            </a:r>
          </a:p>
          <a:p>
            <a:pPr marL="0" indent="0" algn="r" rtl="1">
              <a:buNone/>
            </a:pPr>
            <a:r>
              <a:rPr lang="en-US" sz="9600" dirty="0">
                <a:cs typeface="B Nazanin" panose="00000400000000000000" pitchFamily="2" charset="-78"/>
              </a:rPr>
              <a:t>  - </a:t>
            </a:r>
            <a:r>
              <a:rPr lang="ar-SA" sz="9600" dirty="0">
                <a:cs typeface="B Nazanin" panose="00000400000000000000" pitchFamily="2" charset="-78"/>
              </a:rPr>
              <a:t>جداسازی دستگاه‌های کاری از دستگاه‌های شخصی</a:t>
            </a:r>
            <a:endParaRPr lang="en-US" sz="9600" dirty="0">
              <a:cs typeface="B Nazanin" panose="00000400000000000000" pitchFamily="2" charset="-78"/>
            </a:endParaRPr>
          </a:p>
          <a:p>
            <a:pPr marL="0" indent="0" algn="r" rtl="1">
              <a:buNone/>
            </a:pPr>
            <a:r>
              <a:rPr lang="en-US" sz="9600" dirty="0">
                <a:cs typeface="B Nazanin" panose="00000400000000000000" pitchFamily="2" charset="-78"/>
              </a:rPr>
              <a:t>  - </a:t>
            </a:r>
            <a:r>
              <a:rPr lang="ar-SA" sz="9600" dirty="0">
                <a:cs typeface="B Nazanin" panose="00000400000000000000" pitchFamily="2" charset="-78"/>
              </a:rPr>
              <a:t>نصب و به‌روزرسانی نرم‌افزارهای امنیتی مورد تأیید شرکت</a:t>
            </a:r>
            <a:endParaRPr lang="en-US" sz="9600" dirty="0">
              <a:cs typeface="B Nazanin" panose="00000400000000000000" pitchFamily="2" charset="-78"/>
            </a:endParaRPr>
          </a:p>
          <a:p>
            <a:pPr marL="0" indent="0" algn="r" rtl="1">
              <a:buNone/>
            </a:pPr>
            <a:r>
              <a:rPr lang="en-US" sz="9600" dirty="0">
                <a:cs typeface="B Nazanin" panose="00000400000000000000" pitchFamily="2" charset="-78"/>
              </a:rPr>
              <a:t> </a:t>
            </a:r>
          </a:p>
          <a:p>
            <a:pPr marL="0" indent="0" algn="r" rtl="1">
              <a:buNone/>
            </a:pPr>
            <a:r>
              <a:rPr lang="en-US" sz="7200" dirty="0">
                <a:cs typeface="B Nazanin" panose="00000400000000000000" pitchFamily="2" charset="-78"/>
              </a:rPr>
              <a:t>  </a:t>
            </a:r>
          </a:p>
          <a:p>
            <a:pPr algn="r" rtl="1"/>
            <a:r>
              <a:rPr lang="en-US" dirty="0"/>
              <a:t>."</a:t>
            </a:r>
          </a:p>
          <a:p>
            <a:pPr algn="r"/>
            <a:endParaRPr lang="en-US" dirty="0"/>
          </a:p>
        </p:txBody>
      </p:sp>
    </p:spTree>
    <p:extLst>
      <p:ext uri="{BB962C8B-B14F-4D97-AF65-F5344CB8AC3E}">
        <p14:creationId xmlns:p14="http://schemas.microsoft.com/office/powerpoint/2010/main" val="11599649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pPr marL="0" indent="0" algn="r" rtl="1">
              <a:buNone/>
            </a:pPr>
            <a:r>
              <a:rPr lang="en-US" b="1" dirty="0"/>
              <a:t>•</a:t>
            </a:r>
            <a:r>
              <a:rPr lang="ar-SA" b="1" dirty="0">
                <a:cs typeface="B Nazanin" panose="00000400000000000000" pitchFamily="2" charset="-78"/>
              </a:rPr>
              <a:t>رعایت سیاست‌های امنیتی شرکت</a:t>
            </a:r>
            <a:r>
              <a:rPr lang="en-US" dirty="0">
                <a:cs typeface="B Nazanin" panose="00000400000000000000" pitchFamily="2" charset="-78"/>
              </a:rPr>
              <a:t>:</a:t>
            </a:r>
          </a:p>
          <a:p>
            <a:pPr marL="0" indent="0" algn="r" rtl="1">
              <a:buNone/>
            </a:pPr>
            <a:r>
              <a:rPr lang="en-US" dirty="0">
                <a:cs typeface="B Nazanin" panose="00000400000000000000" pitchFamily="2" charset="-78"/>
              </a:rPr>
              <a:t>  - </a:t>
            </a:r>
            <a:r>
              <a:rPr lang="ar-SA" dirty="0">
                <a:cs typeface="B Nazanin" panose="00000400000000000000" pitchFamily="2" charset="-78"/>
              </a:rPr>
              <a:t>پیروی از دستورالعمل‌های امنیتی سازمانی در محیط کار از راه دور</a:t>
            </a:r>
            <a:endParaRPr lang="en-US" dirty="0">
              <a:cs typeface="B Nazanin" panose="00000400000000000000" pitchFamily="2" charset="-78"/>
            </a:endParaRPr>
          </a:p>
          <a:p>
            <a:pPr marL="0" indent="0" algn="r" rtl="1">
              <a:buNone/>
            </a:pPr>
            <a:r>
              <a:rPr lang="en-US" dirty="0">
                <a:cs typeface="B Nazanin" panose="00000400000000000000" pitchFamily="2" charset="-78"/>
              </a:rPr>
              <a:t>  - </a:t>
            </a:r>
            <a:r>
              <a:rPr lang="ar-SA" dirty="0">
                <a:cs typeface="B Nazanin" panose="00000400000000000000" pitchFamily="2" charset="-78"/>
              </a:rPr>
              <a:t>گزارش فوری هرگونه مشکل امنیتی یا نقض داده</a:t>
            </a:r>
            <a:endParaRPr lang="en-US" dirty="0">
              <a:cs typeface="B Nazanin" panose="00000400000000000000" pitchFamily="2" charset="-78"/>
            </a:endParaRPr>
          </a:p>
          <a:p>
            <a:pPr marL="0" indent="0" algn="r" rtl="1">
              <a:buNone/>
            </a:pPr>
            <a:endParaRPr lang="fa-IR" dirty="0"/>
          </a:p>
          <a:p>
            <a:pPr marL="0" indent="0" algn="r" rtl="1">
              <a:buNone/>
            </a:pPr>
            <a:endParaRPr lang="fa-IR" dirty="0"/>
          </a:p>
          <a:p>
            <a:pPr marL="0" indent="0" algn="r" rtl="1">
              <a:buNone/>
            </a:pPr>
            <a:r>
              <a:rPr lang="en-US" dirty="0"/>
              <a:t>•</a:t>
            </a:r>
            <a:r>
              <a:rPr lang="en-US" b="1" dirty="0"/>
              <a:t> </a:t>
            </a:r>
            <a:r>
              <a:rPr lang="ar-SA" b="1" dirty="0"/>
              <a:t>محافظت از اطلاعات محرمانه</a:t>
            </a:r>
            <a:r>
              <a:rPr lang="en-US" b="1" dirty="0"/>
              <a:t>:</a:t>
            </a:r>
          </a:p>
          <a:p>
            <a:pPr marL="0" indent="0" algn="r" rtl="1">
              <a:buNone/>
            </a:pPr>
            <a:r>
              <a:rPr lang="en-US" dirty="0"/>
              <a:t>  - </a:t>
            </a:r>
            <a:r>
              <a:rPr lang="ar-SA" dirty="0"/>
              <a:t>استفاده از رمزگذاری برای فایل‌های حساس</a:t>
            </a:r>
            <a:endParaRPr lang="en-US" dirty="0"/>
          </a:p>
          <a:p>
            <a:pPr marL="0" indent="0" algn="r" rtl="1">
              <a:buNone/>
            </a:pPr>
            <a:r>
              <a:rPr lang="en-US" dirty="0"/>
              <a:t>  - </a:t>
            </a:r>
            <a:r>
              <a:rPr lang="ar-SA" dirty="0"/>
              <a:t>اجتناب از چاپ اسناد محرمانه در محیط خانه</a:t>
            </a:r>
            <a:endParaRPr lang="en-US" dirty="0"/>
          </a:p>
          <a:p>
            <a:pPr marL="0" indent="0" algn="r" rtl="1">
              <a:buNone/>
            </a:pPr>
            <a:r>
              <a:rPr lang="en-US" dirty="0"/>
              <a:t> </a:t>
            </a:r>
          </a:p>
        </p:txBody>
      </p:sp>
    </p:spTree>
    <p:extLst>
      <p:ext uri="{BB962C8B-B14F-4D97-AF65-F5344CB8AC3E}">
        <p14:creationId xmlns:p14="http://schemas.microsoft.com/office/powerpoint/2010/main" val="185533387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lgn="r" rtl="1">
              <a:buNone/>
            </a:pPr>
            <a:endParaRPr lang="en-US" dirty="0"/>
          </a:p>
          <a:p>
            <a:pPr marL="0" indent="0" algn="r" rtl="1">
              <a:buNone/>
            </a:pPr>
            <a:r>
              <a:rPr lang="en-US" dirty="0"/>
              <a:t>• </a:t>
            </a:r>
            <a:r>
              <a:rPr lang="ar-SA" b="1" dirty="0"/>
              <a:t>مدیریت جلسات آنلاین</a:t>
            </a:r>
            <a:r>
              <a:rPr lang="en-US" b="1" dirty="0"/>
              <a:t>:</a:t>
            </a:r>
          </a:p>
          <a:p>
            <a:pPr marL="0" indent="0" algn="r" rtl="1">
              <a:buNone/>
            </a:pPr>
            <a:r>
              <a:rPr lang="en-US" dirty="0"/>
              <a:t>  - </a:t>
            </a:r>
            <a:r>
              <a:rPr lang="ar-SA" dirty="0"/>
              <a:t>استفاده از پلتفرم‌های امن برای ویدئو کنفرانس</a:t>
            </a:r>
            <a:endParaRPr lang="en-US" dirty="0"/>
          </a:p>
          <a:p>
            <a:pPr marL="0" indent="0" algn="r" rtl="1">
              <a:buNone/>
            </a:pPr>
            <a:r>
              <a:rPr lang="en-US" dirty="0"/>
              <a:t>  - </a:t>
            </a:r>
            <a:r>
              <a:rPr lang="ar-SA" dirty="0"/>
              <a:t>محافظت از جلسات با رمز عبور و اتاق‌های انتظار</a:t>
            </a:r>
            <a:endParaRPr lang="en-US" dirty="0"/>
          </a:p>
          <a:p>
            <a:pPr marL="0" indent="0" algn="r" rtl="1">
              <a:buNone/>
            </a:pPr>
            <a:r>
              <a:rPr lang="en-US" dirty="0"/>
              <a:t> </a:t>
            </a:r>
          </a:p>
          <a:p>
            <a:pPr marL="0" indent="0" algn="r" rtl="1">
              <a:buNone/>
            </a:pPr>
            <a:r>
              <a:rPr lang="en-US" b="1" dirty="0"/>
              <a:t>• </a:t>
            </a:r>
            <a:r>
              <a:rPr lang="ar-SA" b="1" dirty="0"/>
              <a:t>آموزش و آگاهی‌سازی</a:t>
            </a:r>
            <a:r>
              <a:rPr lang="en-US" b="1" dirty="0"/>
              <a:t>:</a:t>
            </a:r>
          </a:p>
          <a:p>
            <a:pPr marL="0" indent="0" algn="r" rtl="1">
              <a:buNone/>
            </a:pPr>
            <a:r>
              <a:rPr lang="en-US" dirty="0"/>
              <a:t>  - </a:t>
            </a:r>
            <a:r>
              <a:rPr lang="ar-SA" dirty="0"/>
              <a:t>شرکت در دوره‌های آموزشی امنیت سایبری</a:t>
            </a:r>
            <a:endParaRPr lang="en-US" dirty="0"/>
          </a:p>
          <a:p>
            <a:pPr marL="0" indent="0" algn="r" rtl="1">
              <a:buNone/>
            </a:pPr>
            <a:r>
              <a:rPr lang="en-US" dirty="0"/>
              <a:t>  - </a:t>
            </a:r>
            <a:r>
              <a:rPr lang="ar-SA" dirty="0"/>
              <a:t>به‌روز ماندن با آخرین تهدیدات و بهترین شیوه‌های امنیتی</a:t>
            </a:r>
            <a:endParaRPr lang="en-US" dirty="0"/>
          </a:p>
          <a:p>
            <a:pPr marL="0" indent="0" algn="r" rtl="1">
              <a:buNone/>
            </a:pPr>
            <a:r>
              <a:rPr lang="en-US" dirty="0"/>
              <a:t> </a:t>
            </a:r>
          </a:p>
          <a:p>
            <a:pPr marL="0" indent="0" algn="r" rtl="1">
              <a:buNone/>
            </a:pPr>
            <a:r>
              <a:rPr lang="ar-SA" dirty="0"/>
              <a:t>نکته کلیدی: "کار از راه دور نیازمند سطح بالاتری از هوشیاری امنیتی است، زیرا مرز بین محیط کاری و شخصی مبهم‌تر می‌شود</a:t>
            </a:r>
            <a:endParaRPr lang="en-US" dirty="0"/>
          </a:p>
          <a:p>
            <a:endParaRPr lang="en-US" dirty="0"/>
          </a:p>
        </p:txBody>
      </p:sp>
    </p:spTree>
    <p:extLst>
      <p:ext uri="{BB962C8B-B14F-4D97-AF65-F5344CB8AC3E}">
        <p14:creationId xmlns:p14="http://schemas.microsoft.com/office/powerpoint/2010/main" val="1329804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حفاظت از اطلاعات شخصی</a:t>
            </a:r>
            <a:endParaRPr lang="en-US" dirty="0"/>
          </a:p>
        </p:txBody>
      </p:sp>
      <p:sp>
        <p:nvSpPr>
          <p:cNvPr id="3" name="Content Placeholder 2"/>
          <p:cNvSpPr>
            <a:spLocks noGrp="1"/>
          </p:cNvSpPr>
          <p:nvPr>
            <p:ph idx="1"/>
          </p:nvPr>
        </p:nvSpPr>
        <p:spPr/>
        <p:txBody>
          <a:bodyPr/>
          <a:lstStyle/>
          <a:p>
            <a:pPr marL="0" indent="0" algn="r" rtl="1">
              <a:buNone/>
            </a:pPr>
            <a:r>
              <a:rPr lang="en-US" dirty="0"/>
              <a:t> </a:t>
            </a:r>
          </a:p>
          <a:p>
            <a:pPr marL="0" indent="0" algn="r" rtl="1">
              <a:buNone/>
            </a:pPr>
            <a:r>
              <a:rPr lang="ar-SA" dirty="0"/>
              <a:t>اطلاعات شخصی شامل داده‌هایی است که می‌تواند هویت شما را آشکار کند، مانند نام، آدرس، شماره تلفن و اطلاعات مالی. افشای این اطلاعات می‌تواند به سرقت هویت و سایر جرایم سایبری منجر شود.</a:t>
            </a:r>
            <a:endParaRPr lang="en-US" dirty="0"/>
          </a:p>
          <a:p>
            <a:pPr marL="0" indent="0" algn="r" rtl="1">
              <a:buNone/>
            </a:pPr>
            <a:r>
              <a:rPr lang="en-US" dirty="0"/>
              <a:t> </a:t>
            </a:r>
          </a:p>
          <a:p>
            <a:pPr marL="0" indent="0" algn="r" rtl="1">
              <a:buNone/>
            </a:pPr>
            <a:r>
              <a:rPr lang="ar-SA" dirty="0"/>
              <a:t>برای حفاظت از اطلاعات شخصی، تنها در صورت نیاز و به سایت‌ها و سرویس‌های معتبر اطلاعات خود را ارائه دهید. از ارسال اطلاعات حساس از طریق شبکه‌های عمومی یا ناامن خودداری کنید و همیشه سیاست‌های حریم خصوصی سرویس‌ها را مطالعه نمایید تا مطمئن شوید داده‌های شما چگونه مدیریت می‌شوند.</a:t>
            </a:r>
            <a:endParaRPr lang="en-US" dirty="0"/>
          </a:p>
          <a:p>
            <a:pPr marL="0" indent="0" algn="r">
              <a:buNone/>
            </a:pPr>
            <a:endParaRPr lang="en-US" dirty="0"/>
          </a:p>
        </p:txBody>
      </p:sp>
    </p:spTree>
    <p:extLst>
      <p:ext uri="{BB962C8B-B14F-4D97-AF65-F5344CB8AC3E}">
        <p14:creationId xmlns:p14="http://schemas.microsoft.com/office/powerpoint/2010/main" val="1105300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رمزگذاری داده‌ها</a:t>
            </a:r>
            <a:endParaRPr lang="en-US" dirty="0"/>
          </a:p>
        </p:txBody>
      </p:sp>
      <p:sp>
        <p:nvSpPr>
          <p:cNvPr id="3" name="Content Placeholder 2"/>
          <p:cNvSpPr>
            <a:spLocks noGrp="1"/>
          </p:cNvSpPr>
          <p:nvPr>
            <p:ph idx="1"/>
          </p:nvPr>
        </p:nvSpPr>
        <p:spPr/>
        <p:txBody>
          <a:bodyPr/>
          <a:lstStyle/>
          <a:p>
            <a:pPr marL="0" indent="0" algn="r" rtl="1">
              <a:buNone/>
            </a:pPr>
            <a:r>
              <a:rPr lang="en-US" dirty="0"/>
              <a:t> </a:t>
            </a:r>
          </a:p>
          <a:p>
            <a:pPr marL="0" indent="0" algn="r" rtl="1">
              <a:buNone/>
            </a:pPr>
            <a:r>
              <a:rPr lang="ar-SA" dirty="0"/>
              <a:t>رمزگذاری یکی از روش‌های مؤثر برای حفاظت از اطلاعات در برابر دسترسی غیرمجاز است. با رمزگذاری، داده‌ها به شکلی تبدیل می‌شوند که تنها با داشتن کلید یا رمز قابل خواندن هستند، این امر امنیت انتقال و ذخیره‌سازی اطلاعات را افزایش می‌دهد.</a:t>
            </a:r>
            <a:endParaRPr lang="en-US" dirty="0"/>
          </a:p>
          <a:p>
            <a:pPr marL="0" indent="0" algn="r" rtl="1">
              <a:buNone/>
            </a:pPr>
            <a:r>
              <a:rPr lang="en-US" dirty="0"/>
              <a:t> </a:t>
            </a:r>
          </a:p>
          <a:p>
            <a:pPr marL="0" indent="0" algn="r" rtl="1">
              <a:buNone/>
            </a:pPr>
            <a:r>
              <a:rPr lang="ar-SA" dirty="0"/>
              <a:t>استفاده از پروتکل‌های رمزگذاری شده مانند </a:t>
            </a:r>
            <a:r>
              <a:rPr lang="en-US" dirty="0"/>
              <a:t>HTTPS</a:t>
            </a:r>
            <a:r>
              <a:rPr lang="ar-SA" dirty="0"/>
              <a:t> در وب‌سایت‌ها و رمزگذاری ایمیل‌ها و فایل‌ها می‌تواند از دسترسی غیرمجاز به اطلاعات جلوگیری کند. همچنین، برای حفاظت بیشتر، از نرم‌افزارها و ابزارهای رمزگذاری معتبر استفاده نمایید.</a:t>
            </a:r>
            <a:endParaRPr lang="en-US" dirty="0"/>
          </a:p>
          <a:p>
            <a:pPr marL="0" indent="0" algn="r">
              <a:buNone/>
            </a:pPr>
            <a:endParaRPr lang="en-US" dirty="0"/>
          </a:p>
        </p:txBody>
      </p:sp>
    </p:spTree>
    <p:extLst>
      <p:ext uri="{BB962C8B-B14F-4D97-AF65-F5344CB8AC3E}">
        <p14:creationId xmlns:p14="http://schemas.microsoft.com/office/powerpoint/2010/main" val="3302192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در دستگاه‌های همراه</a:t>
            </a:r>
            <a:endParaRPr lang="en-US" dirty="0"/>
          </a:p>
        </p:txBody>
      </p:sp>
      <p:sp>
        <p:nvSpPr>
          <p:cNvPr id="3" name="Content Placeholder 2"/>
          <p:cNvSpPr>
            <a:spLocks noGrp="1"/>
          </p:cNvSpPr>
          <p:nvPr>
            <p:ph idx="1"/>
          </p:nvPr>
        </p:nvSpPr>
        <p:spPr/>
        <p:txBody>
          <a:bodyPr/>
          <a:lstStyle/>
          <a:p>
            <a:pPr marL="0" indent="0" algn="r" rtl="1">
              <a:buNone/>
            </a:pPr>
            <a:r>
              <a:rPr lang="ar-SA" dirty="0"/>
              <a:t>دستگاه‌های همراه مانند تلفن‌های هوشمند و تبلت‌ها به دلیل قابلیت حمل و اتصال دائم به اینترنت، اهداف جذابی برای مجرمان سایبری هستند. سرقت فیزیکی دستگاه، نصب بدافزارها و نفوذ به شبکه‌های بی‌سیم از جمله تهدیدات رایج هستند.</a:t>
            </a:r>
            <a:endParaRPr lang="en-US" dirty="0"/>
          </a:p>
          <a:p>
            <a:pPr marL="0" indent="0" algn="r" rtl="1">
              <a:buNone/>
            </a:pPr>
            <a:r>
              <a:rPr lang="en-US" dirty="0"/>
              <a:t> </a:t>
            </a:r>
          </a:p>
          <a:p>
            <a:pPr marL="0" indent="0" algn="r" rtl="1">
              <a:buNone/>
            </a:pPr>
            <a:r>
              <a:rPr lang="ar-SA" dirty="0"/>
              <a:t>برای حفاظت از دستگاه‌های همراه، از قفل صفحه با کلمه عبور یا اثر انگشت استفاده کنید. نرم‌افزارها و سیستم‌عامل را به‌روزرسانی نگه دارید و از دانلود و نصب برنامه‌های ناشناخته یا غیرمعتبر خودداری کنید. همچنین، در استفاده از شبکه‌های وای‌فای عمومی احتیاط نمایید.</a:t>
            </a:r>
            <a:endParaRPr lang="en-US" dirty="0"/>
          </a:p>
          <a:p>
            <a:endParaRPr lang="en-US" dirty="0"/>
          </a:p>
        </p:txBody>
      </p:sp>
    </p:spTree>
    <p:extLst>
      <p:ext uri="{BB962C8B-B14F-4D97-AF65-F5344CB8AC3E}">
        <p14:creationId xmlns:p14="http://schemas.microsoft.com/office/powerpoint/2010/main" val="1208643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7913</Words>
  <Application>Microsoft Office PowerPoint</Application>
  <PresentationFormat>Widescreen</PresentationFormat>
  <Paragraphs>630</Paragraphs>
  <Slides>62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Arial</vt:lpstr>
      <vt:lpstr>B Nazanin</vt:lpstr>
      <vt:lpstr>Calibri</vt:lpstr>
      <vt:lpstr>Calibri Light</vt:lpstr>
      <vt:lpstr>Office Theme</vt:lpstr>
      <vt:lpstr>PowerPoint Presentation</vt:lpstr>
      <vt:lpstr>PowerPoint Presentation</vt:lpstr>
      <vt:lpstr>تهدیدات رایج در فضای مجازی</vt:lpstr>
      <vt:lpstr>قوانین و مقررات حریم خصوصی</vt:lpstr>
      <vt:lpstr>امنیت در شبکه‌های اجتماعی</vt:lpstr>
      <vt:lpstr>استفاده امن از ایمیل</vt:lpstr>
      <vt:lpstr>حفاظت از اطلاعات شخصی</vt:lpstr>
      <vt:lpstr>رمزگذاری داده‌ها</vt:lpstr>
      <vt:lpstr>امنیت در دستگاه‌های همراه</vt:lpstr>
      <vt:lpstr>امنیت در اینترنت اشیا</vt:lpstr>
      <vt:lpstr>حفاظت از کودکان در فضای مجازی</vt:lpstr>
      <vt:lpstr>بدافزارها و نرم‌افزارهای جاسوسی</vt:lpstr>
      <vt:lpstr>فیشینگ و روش‌های مقابله</vt:lpstr>
      <vt:lpstr>استفاده از VPN</vt:lpstr>
      <vt:lpstr>مدیریت کلمات عبور</vt:lpstr>
      <vt:lpstr>به‌روزرسانی نرم‌افزارها</vt:lpstr>
      <vt:lpstr>سیاست‌های حریم خصوصی در شرکت‌ها</vt:lpstr>
      <vt:lpstr>نقش آموزش در افزایش امنیت</vt:lpstr>
      <vt:lpstr>حریم خصوصی در فضای ابری</vt:lpstr>
      <vt:lpstr>تأثیر شبکه‌های وای‌فای عمومی</vt:lpstr>
      <vt:lpstr>تنظیمات حریم خصوصی در مرورگرها</vt:lpstr>
      <vt:lpstr>حفاظت از داده‌های مالی</vt:lpstr>
      <vt:lpstr>مقابله با هکرها</vt:lpstr>
      <vt:lpstr>امنیت در خریدهای آنلاین</vt:lpstr>
      <vt:lpstr>حفظ حریم خصوصی در موتورهای جستجو</vt:lpstr>
      <vt:lpstr>نقش دولت‌ها در حفاظت از حریم خصوصی</vt:lpstr>
      <vt:lpstr>PowerPoint Presentation</vt:lpstr>
      <vt:lpstr>حفظ حریم خصوصی در خرید آنلاین</vt:lpstr>
      <vt:lpstr>PowerPoint Presentation</vt:lpstr>
      <vt:lpstr>مدیریت هویت دیجیتال</vt:lpstr>
      <vt:lpstr>PowerPoint Presentation</vt:lpstr>
      <vt:lpstr>آموزش کودکان درباره حریم خصوصی آنلاین</vt:lpstr>
      <vt:lpstr>PowerPoint Presentation</vt:lpstr>
      <vt:lpstr>حفظ حریم خصوصی در محل کار</vt:lpstr>
      <vt:lpstr>ایمن‌سازی فضاهای عمومی دیجیتال </vt:lpstr>
      <vt:lpstr>رمزنگاری داده‌ها</vt:lpstr>
      <vt:lpstr>استفاده از سرویس‌های ابری با امنیت بالا </vt:lpstr>
      <vt:lpstr>مقابله با حملات سایبری </vt:lpstr>
      <vt:lpstr>نقش هوش مصنوعی در حفظ حریم خصوصی</vt:lpstr>
      <vt:lpstr>مدیریت داده‌های بزرگ و حریم خصوصی </vt:lpstr>
      <vt:lpstr>استراتژی‌های پیشگیری از نشت داده </vt:lpstr>
      <vt:lpstr>سیاست‌های حریم خصوصی و انطباق </vt:lpstr>
      <vt:lpstr>حفظ حریم خصوصی در اینترنت اشیاء (IoT) </vt:lpstr>
      <vt:lpstr>حفظ حریم خصوصی در فناوری‌های موبایل </vt:lpstr>
      <vt:lpstr>سیاست‌های شفافیت داده </vt:lpstr>
      <vt:lpstr>استفاده از فناوری بلاک‌چین برای حفظ حریم خصوصی </vt:lpstr>
      <vt:lpstr>راه‌اندازی سیستم‌های مدیریت حریم خصوصی </vt:lpstr>
      <vt:lpstr>رویکردهای نوآورانه برای حفظ حریم خصوصی </vt:lpstr>
      <vt:lpstr>مقابله با تهدیدات سایبری در محیط‌های ابری </vt:lpstr>
      <vt:lpstr>سیاست‌های تطبیقی در مدیریت داده‌ها </vt:lpstr>
      <vt:lpstr>نقش نظارت و بازبینی در حفاظت از حریم خصوصی </vt:lpstr>
      <vt:lpstr>استفاده از تکنولوژی‌های نوظهور برای حفاظت از داده‌ها </vt:lpstr>
      <vt:lpstr>ارتقاء مهارت‌های دیجیتال برای حفاظت از حریم خصوصی </vt:lpstr>
      <vt:lpstr>مشارکت عمومی و خصوصی برای تقویت حفاظت از داده‌ها </vt:lpstr>
      <vt:lpstr>PowerPoint Presentation</vt:lpstr>
      <vt:lpstr>PowerPoint Presentation</vt:lpstr>
      <vt:lpstr>تقویت امنیت داده‌ها در عصر هوش مصنوعی </vt:lpstr>
      <vt:lpstr>چالش‌های حریم خصوصی در عصر هوش مصنوعی </vt:lpstr>
      <vt:lpstr>PowerPoint Presentation</vt:lpstr>
      <vt:lpstr>حفظ حریم خصوصی و امنیت در محیط کار از راه دور</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dc:creator>
  <cp:lastModifiedBy>Abbasi</cp:lastModifiedBy>
  <cp:revision>49</cp:revision>
  <dcterms:created xsi:type="dcterms:W3CDTF">2024-07-20T05:08:51Z</dcterms:created>
  <dcterms:modified xsi:type="dcterms:W3CDTF">2024-09-22T21:16:16Z</dcterms:modified>
</cp:coreProperties>
</file>